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6" r:id="rId3"/>
    <p:sldId id="257" r:id="rId4"/>
    <p:sldId id="276" r:id="rId5"/>
    <p:sldId id="267" r:id="rId6"/>
    <p:sldId id="258" r:id="rId7"/>
    <p:sldId id="268" r:id="rId8"/>
    <p:sldId id="269" r:id="rId9"/>
    <p:sldId id="259" r:id="rId10"/>
    <p:sldId id="270" r:id="rId11"/>
    <p:sldId id="271" r:id="rId12"/>
    <p:sldId id="260" r:id="rId13"/>
    <p:sldId id="261" r:id="rId14"/>
    <p:sldId id="272" r:id="rId15"/>
    <p:sldId id="279" r:id="rId16"/>
    <p:sldId id="282" r:id="rId17"/>
    <p:sldId id="281" r:id="rId18"/>
    <p:sldId id="277" r:id="rId19"/>
    <p:sldId id="273" r:id="rId20"/>
    <p:sldId id="274" r:id="rId21"/>
    <p:sldId id="275" r:id="rId22"/>
    <p:sldId id="280" r:id="rId23"/>
    <p:sldId id="278" r:id="rId24"/>
    <p:sldId id="285" r:id="rId25"/>
    <p:sldId id="286" r:id="rId26"/>
    <p:sldId id="287" r:id="rId27"/>
    <p:sldId id="283" r:id="rId28"/>
    <p:sldId id="284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8"/>
    <p:restoredTop sz="75896"/>
  </p:normalViewPr>
  <p:slideViewPr>
    <p:cSldViewPr snapToGrid="0">
      <p:cViewPr>
        <p:scale>
          <a:sx n="102" d="100"/>
          <a:sy n="102" d="100"/>
        </p:scale>
        <p:origin x="16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A8BF3-62FF-624D-B913-7AEDAB36F4D3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A63B4-33B6-D94D-AFBC-3DD8BAB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6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diagram shows how my local Python SDK script communicates with the </a:t>
            </a:r>
            <a:r>
              <a:rPr lang="en-US" dirty="0" err="1"/>
              <a:t>Viam</a:t>
            </a:r>
            <a:r>
              <a:rPr lang="en-US" dirty="0"/>
              <a:t> Cloud using an API key, which then routes to the local </a:t>
            </a:r>
            <a:r>
              <a:rPr lang="en-US" dirty="0" err="1"/>
              <a:t>viam</a:t>
            </a:r>
            <a:r>
              <a:rPr lang="en-US" dirty="0"/>
              <a:t>-server</a:t>
            </a:r>
          </a:p>
          <a:p>
            <a:r>
              <a:rPr lang="en-US" dirty="0"/>
              <a:t>The camera feed is processed through the </a:t>
            </a:r>
            <a:r>
              <a:rPr lang="en-US" dirty="0" err="1"/>
              <a:t>EfficientDet</a:t>
            </a:r>
            <a:r>
              <a:rPr lang="en-US" dirty="0"/>
              <a:t> ML model (people)</a:t>
            </a:r>
          </a:p>
          <a:p>
            <a:r>
              <a:rPr lang="en-US" dirty="0"/>
              <a:t>The Vision service (</a:t>
            </a:r>
            <a:r>
              <a:rPr lang="en-US" dirty="0" err="1"/>
              <a:t>myPeopleDetector</a:t>
            </a:r>
            <a:r>
              <a:rPr lang="en-US" dirty="0"/>
              <a:t>) wraps this and provides a simple detection interface</a:t>
            </a:r>
          </a:p>
          <a:p>
            <a:r>
              <a:rPr lang="en-US" dirty="0"/>
              <a:t>All components are configured via the </a:t>
            </a:r>
            <a:r>
              <a:rPr lang="en-US" dirty="0" err="1"/>
              <a:t>Viam</a:t>
            </a:r>
            <a:r>
              <a:rPr lang="en-US" dirty="0"/>
              <a:t> UI, no manual JSON was needed for setup</a:t>
            </a:r>
          </a:p>
          <a:p>
            <a:r>
              <a:rPr lang="en-US" dirty="0"/>
              <a:t>The JSON configuration reflects this architecture and was auto-generated by the platform</a:t>
            </a:r>
          </a:p>
          <a:p>
            <a:endParaRPr lang="en-US" dirty="0"/>
          </a:p>
          <a:p>
            <a:r>
              <a:rPr lang="en-US" b="1" dirty="0"/>
              <a:t>“The local component sensor-1 is an instance of the model </a:t>
            </a:r>
            <a:r>
              <a:rPr lang="en-US" b="1" dirty="0" err="1"/>
              <a:t>dl-org:sensor-pd:pdetect</a:t>
            </a:r>
            <a:r>
              <a:rPr lang="en-US" b="1" dirty="0"/>
              <a:t>, which is defined in my custom module sensor-pd.”</a:t>
            </a:r>
            <a:r>
              <a:rPr lang="en-US" dirty="0"/>
              <a:t> </a:t>
            </a:r>
          </a:p>
          <a:p>
            <a:r>
              <a:rPr lang="en-US" dirty="0"/>
              <a:t>Here’s how that breaks down:</a:t>
            </a:r>
          </a:p>
          <a:p>
            <a:r>
              <a:rPr lang="en-US" b="1" dirty="0"/>
              <a:t>Module</a:t>
            </a:r>
            <a:r>
              <a:rPr lang="en-US" dirty="0"/>
              <a:t>: sensor-pd – This is the local Python module you developed.</a:t>
            </a:r>
          </a:p>
          <a:p>
            <a:r>
              <a:rPr lang="en-US" b="1" dirty="0"/>
              <a:t>Model</a:t>
            </a:r>
            <a:r>
              <a:rPr lang="en-US" dirty="0"/>
              <a:t>: </a:t>
            </a:r>
            <a:r>
              <a:rPr lang="en-US" dirty="0" err="1"/>
              <a:t>dl-org:sensor-pd:pdetect</a:t>
            </a:r>
            <a:r>
              <a:rPr lang="en-US" dirty="0"/>
              <a:t> – The unique identifier for the person detection sensor logic.</a:t>
            </a:r>
          </a:p>
          <a:p>
            <a:r>
              <a:rPr lang="en-US" b="1" dirty="0"/>
              <a:t>Component</a:t>
            </a:r>
            <a:r>
              <a:rPr lang="en-US" dirty="0"/>
              <a:t>: sensor-1 – The actual, running instance of the sensor on your local </a:t>
            </a:r>
            <a:r>
              <a:rPr lang="en-US" dirty="0" err="1"/>
              <a:t>Viam</a:t>
            </a:r>
            <a:r>
              <a:rPr lang="en-US" dirty="0"/>
              <a:t> machine.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94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17EE6-BA71-EBEB-BE45-87DCEF480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D4756-4179-24F1-9EA6-63CC8D3FB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DE908-C4F2-BAED-D5DC-CB08DF4F2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new() method is a class method used to instantiate the custom sensor when the module is initialized by </a:t>
            </a:r>
            <a:r>
              <a:rPr lang="en-US" dirty="0" err="1"/>
              <a:t>Viam</a:t>
            </a:r>
            <a:r>
              <a:rPr lang="en-US" dirty="0"/>
              <a:t>. It </a:t>
            </a:r>
            <a:r>
              <a:rPr lang="en-US" dirty="0" err="1"/>
              <a:t>reates</a:t>
            </a:r>
            <a:r>
              <a:rPr lang="en-US" dirty="0"/>
              <a:t> a new instance of the </a:t>
            </a:r>
            <a:r>
              <a:rPr lang="en-US" dirty="0" err="1"/>
              <a:t>Pdetect</a:t>
            </a:r>
            <a:r>
              <a:rPr lang="en-US" dirty="0"/>
              <a:t> class using the name from the component’s configuration. </a:t>
            </a:r>
          </a:p>
          <a:p>
            <a:r>
              <a:rPr lang="en-US" dirty="0"/>
              <a:t>Calls reconfigure() to initialize any attributes and dependencies based on the current config. </a:t>
            </a:r>
          </a:p>
          <a:p>
            <a:r>
              <a:rPr lang="en-US" dirty="0"/>
              <a:t>Returns the fully constructed and configured sensor instance.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7E3D8-A61E-BD88-FF09-9BC7FE663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90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INSTANCE METHOD </a:t>
            </a:r>
          </a:p>
          <a:p>
            <a:endParaRPr lang="en-US" dirty="0"/>
          </a:p>
          <a:p>
            <a:r>
              <a:rPr lang="en-US" dirty="0"/>
              <a:t>Ensures that the user has provided a </a:t>
            </a:r>
            <a:r>
              <a:rPr lang="en-US" dirty="0" err="1"/>
              <a:t>camera_name</a:t>
            </a:r>
            <a:r>
              <a:rPr lang="en-US" dirty="0"/>
              <a:t> attribute in the JSON config.</a:t>
            </a:r>
          </a:p>
          <a:p>
            <a:r>
              <a:rPr lang="en-US" dirty="0"/>
              <a:t>If not, it throws a helpful error early.</a:t>
            </a:r>
          </a:p>
          <a:p>
            <a:endParaRPr lang="en-US" dirty="0"/>
          </a:p>
          <a:p>
            <a:r>
              <a:rPr lang="en-US" dirty="0"/>
              <a:t>Takes the configured camera name (e.g., "cam") and stores it in an instance variable.</a:t>
            </a:r>
          </a:p>
          <a:p>
            <a:r>
              <a:rPr lang="en-US" dirty="0"/>
              <a:t>This value will later be used to query the correct camera when detecting people.</a:t>
            </a:r>
          </a:p>
          <a:p>
            <a:endParaRPr lang="en-US" dirty="0"/>
          </a:p>
          <a:p>
            <a:r>
              <a:rPr lang="en-US" dirty="0"/>
              <a:t>Looks up the required </a:t>
            </a:r>
            <a:r>
              <a:rPr lang="en-US" dirty="0" err="1"/>
              <a:t>myPeopleDetector</a:t>
            </a:r>
            <a:r>
              <a:rPr lang="en-US" dirty="0"/>
              <a:t> Vision service from the dependencies dictionary.</a:t>
            </a:r>
          </a:p>
          <a:p>
            <a:r>
              <a:rPr lang="en-US" dirty="0"/>
              <a:t>Throws a clear error if it’s not available.</a:t>
            </a:r>
          </a:p>
          <a:p>
            <a:r>
              <a:rPr lang="en-US" dirty="0"/>
              <a:t>Stores the vision client as </a:t>
            </a:r>
            <a:r>
              <a:rPr lang="en-US" dirty="0" err="1"/>
              <a:t>self.vision</a:t>
            </a:r>
            <a:r>
              <a:rPr lang="en-US" dirty="0"/>
              <a:t> so it can be used later in </a:t>
            </a:r>
            <a:r>
              <a:rPr lang="en-US" dirty="0" err="1"/>
              <a:t>do_command</a:t>
            </a:r>
            <a:r>
              <a:rPr lang="en-US" dirty="0"/>
              <a:t>() and </a:t>
            </a:r>
            <a:r>
              <a:rPr lang="en-US" dirty="0" err="1"/>
              <a:t>get_readings</a:t>
            </a:r>
            <a:r>
              <a:rPr lang="en-US" dirty="0"/>
              <a:t>().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Calls the parent class’s reconfigure() method to handle any internal SDK logic.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01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5890E-3954-5EEF-42E8-9B9C84391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9561B-78C0-C1FE-8D83-704322D06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C50A8-134D-6E27-6717-EBF452751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validate_config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do the following: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user has configured required attributes and return errors if they are missing.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a map of any dependencies.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Prevents runtime failures by enforcing configuration rules up front.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Allows </a:t>
            </a:r>
            <a:r>
              <a:rPr lang="en-US" sz="1400" dirty="0" err="1"/>
              <a:t>Viam</a:t>
            </a:r>
            <a:r>
              <a:rPr lang="en-US" sz="1400" dirty="0"/>
              <a:t> to wire up resource dependencies automatically (like linking to a vision service).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5DC79-5A0C-0774-B081-7D5C53CB2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47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9510C-9340-8D58-A253-A4F975EAC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7DB80-0D6A-5BBE-4178-0D58206CC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39105F-ED50-B78A-6A93-AC98BAD7F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do_command</a:t>
            </a:r>
            <a:r>
              <a:rPr lang="en-US" dirty="0"/>
              <a:t>() method implements the core logic for person detection. It is triggered when a custom command is issued to the sensor component.</a:t>
            </a:r>
          </a:p>
          <a:p>
            <a:endParaRPr lang="en-US" dirty="0"/>
          </a:p>
          <a:p>
            <a:r>
              <a:rPr lang="en-US" dirty="0"/>
              <a:t> Specifically, it: Uses the injected </a:t>
            </a:r>
            <a:r>
              <a:rPr lang="en-US" dirty="0" err="1"/>
              <a:t>VisionClient</a:t>
            </a:r>
            <a:r>
              <a:rPr lang="en-US" dirty="0"/>
              <a:t> (</a:t>
            </a:r>
            <a:r>
              <a:rPr lang="en-US" dirty="0" err="1"/>
              <a:t>myPeopleDetector</a:t>
            </a:r>
            <a:r>
              <a:rPr lang="en-US" dirty="0"/>
              <a:t>) to query the camera (specified via </a:t>
            </a:r>
            <a:r>
              <a:rPr lang="en-US" dirty="0" err="1"/>
              <a:t>camera_name</a:t>
            </a:r>
            <a:r>
              <a:rPr lang="en-US" dirty="0"/>
              <a:t>) for detected objects. </a:t>
            </a:r>
          </a:p>
          <a:p>
            <a:endParaRPr lang="en-US" dirty="0"/>
          </a:p>
          <a:p>
            <a:r>
              <a:rPr lang="en-US" dirty="0"/>
              <a:t>Iterates through the detections and checks for any objects with the class "person" and confidence &gt; 0.5. </a:t>
            </a:r>
          </a:p>
          <a:p>
            <a:endParaRPr lang="en-US" dirty="0"/>
          </a:p>
          <a:p>
            <a:r>
              <a:rPr lang="en-US" dirty="0"/>
              <a:t>Returns a simple dictionary result: { "</a:t>
            </a:r>
            <a:r>
              <a:rPr lang="en-US" dirty="0" err="1"/>
              <a:t>person_detected</a:t>
            </a:r>
            <a:r>
              <a:rPr lang="en-US" dirty="0"/>
              <a:t>": 1 } if a person is found. </a:t>
            </a:r>
          </a:p>
          <a:p>
            <a:r>
              <a:rPr lang="en-US" dirty="0"/>
              <a:t>{ "</a:t>
            </a:r>
            <a:r>
              <a:rPr lang="en-US" dirty="0" err="1"/>
              <a:t>person_detected</a:t>
            </a:r>
            <a:r>
              <a:rPr lang="en-US" dirty="0"/>
              <a:t>": 0 } if no person is detected. </a:t>
            </a:r>
          </a:p>
          <a:p>
            <a:br>
              <a:rPr lang="en-US" dirty="0"/>
            </a:br>
            <a:r>
              <a:rPr lang="en-US" dirty="0"/>
              <a:t>This method powers both real-time detections and supports </a:t>
            </a:r>
            <a:r>
              <a:rPr lang="en-US" dirty="0" err="1"/>
              <a:t>Viam’s</a:t>
            </a:r>
            <a:r>
              <a:rPr lang="en-US" dirty="0"/>
              <a:t> </a:t>
            </a:r>
            <a:r>
              <a:rPr lang="en-US" dirty="0" err="1"/>
              <a:t>get_readings</a:t>
            </a:r>
            <a:r>
              <a:rPr lang="en-US" dirty="0"/>
              <a:t>() sensor API through internal calls.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5E696-45B5-D4D9-D5CC-A260D0977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5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2953D-F18B-B67C-0A89-96617D17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E1DC5-B083-7809-6C3C-54FD5D27F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E26903-F6E9-9A5B-96ED-0974D183C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get_readings</a:t>
            </a:r>
            <a:r>
              <a:rPr lang="en-US" dirty="0"/>
              <a:t>() method is the public-facing sensor interface that </a:t>
            </a:r>
            <a:r>
              <a:rPr lang="en-US" dirty="0" err="1"/>
              <a:t>Viam</a:t>
            </a:r>
            <a:r>
              <a:rPr lang="en-US" dirty="0"/>
              <a:t> calls to retrieve the latest data from the sensor. </a:t>
            </a:r>
            <a:br>
              <a:rPr lang="en-US" dirty="0"/>
            </a:br>
            <a:r>
              <a:rPr lang="en-US" dirty="0"/>
              <a:t>Specifically, it: Invokes the internal </a:t>
            </a:r>
            <a:r>
              <a:rPr lang="en-US" dirty="0" err="1"/>
              <a:t>do_command</a:t>
            </a:r>
            <a:r>
              <a:rPr lang="en-US" dirty="0"/>
              <a:t>() method to perform the actual person detection logic. </a:t>
            </a:r>
          </a:p>
          <a:p>
            <a:r>
              <a:rPr lang="en-US" dirty="0"/>
              <a:t>Wraps the result from </a:t>
            </a:r>
            <a:r>
              <a:rPr lang="en-US" dirty="0" err="1"/>
              <a:t>do_command</a:t>
            </a:r>
            <a:r>
              <a:rPr lang="en-US" dirty="0"/>
              <a:t>() in a dictionary with a consistent sensor reading key: Returns: { "</a:t>
            </a:r>
            <a:r>
              <a:rPr lang="en-US" dirty="0" err="1"/>
              <a:t>person_detected</a:t>
            </a:r>
            <a:r>
              <a:rPr lang="en-US" dirty="0"/>
              <a:t>": 1 } if a person is detected. </a:t>
            </a:r>
          </a:p>
          <a:p>
            <a:r>
              <a:rPr lang="en-US" dirty="0"/>
              <a:t>Returns: { "</a:t>
            </a:r>
            <a:r>
              <a:rPr lang="en-US" dirty="0" err="1"/>
              <a:t>person_detected</a:t>
            </a:r>
            <a:r>
              <a:rPr lang="en-US" dirty="0"/>
              <a:t>": 0 } if no person is detected. </a:t>
            </a:r>
          </a:p>
          <a:p>
            <a:br>
              <a:rPr lang="en-US" dirty="0"/>
            </a:br>
            <a:r>
              <a:rPr lang="en-US" dirty="0"/>
              <a:t>This method ensures compatibility with the </a:t>
            </a:r>
            <a:r>
              <a:rPr lang="en-US" dirty="0" err="1"/>
              <a:t>Viam</a:t>
            </a:r>
            <a:r>
              <a:rPr lang="en-US" dirty="0"/>
              <a:t> Sensor API, allowing the module to be used like any other built-in </a:t>
            </a:r>
            <a:r>
              <a:rPr lang="en-US" dirty="0" err="1"/>
              <a:t>Viam</a:t>
            </a:r>
            <a:r>
              <a:rPr lang="en-US" dirty="0"/>
              <a:t> sensor.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35032-2E62-A6FF-C894-C3952EB1C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85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692F6-9407-DA1D-31C5-C7EBA055A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5DC90-A20F-0F9C-1C05-224646FEE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E1FAA-6646-96C7-E5FA-B32CFB4ED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main.py</a:t>
            </a:r>
            <a:r>
              <a:rPr lang="en-US" dirty="0"/>
              <a:t> script is the entry point for the sensor-pd module. </a:t>
            </a:r>
          </a:p>
          <a:p>
            <a:br>
              <a:rPr lang="en-US" dirty="0"/>
            </a:br>
            <a:r>
              <a:rPr lang="en-US" dirty="0"/>
              <a:t>It performs three core functions: </a:t>
            </a:r>
          </a:p>
          <a:p>
            <a:r>
              <a:rPr lang="en-US" b="1" dirty="0"/>
              <a:t>Registers the custom model</a:t>
            </a:r>
            <a:r>
              <a:rPr lang="en-US" dirty="0"/>
              <a:t>: Uses </a:t>
            </a:r>
            <a:r>
              <a:rPr lang="en-US" dirty="0" err="1"/>
              <a:t>Viam’s</a:t>
            </a:r>
            <a:r>
              <a:rPr lang="en-US" dirty="0"/>
              <a:t> registry to register the </a:t>
            </a:r>
            <a:r>
              <a:rPr lang="en-US" dirty="0" err="1"/>
              <a:t>pdetect</a:t>
            </a:r>
            <a:r>
              <a:rPr lang="en-US" dirty="0"/>
              <a:t> model under the Sensor API, linking the model name (</a:t>
            </a:r>
            <a:r>
              <a:rPr lang="en-US" dirty="0" err="1"/>
              <a:t>dl-org:sensor-pd:pdetect</a:t>
            </a:r>
            <a:r>
              <a:rPr lang="en-US" dirty="0"/>
              <a:t>) to your </a:t>
            </a:r>
            <a:r>
              <a:rPr lang="en-US" dirty="0" err="1"/>
              <a:t>Pdetect</a:t>
            </a:r>
            <a:r>
              <a:rPr lang="en-US" dirty="0"/>
              <a:t> implementation. Includes error handling to avoid duplicate registration when hot reloading. </a:t>
            </a:r>
          </a:p>
          <a:p>
            <a:endParaRPr lang="en-US" dirty="0"/>
          </a:p>
          <a:p>
            <a:r>
              <a:rPr lang="en-US" b="1" dirty="0"/>
              <a:t>Adds the model to the module</a:t>
            </a:r>
            <a:r>
              <a:rPr lang="en-US" dirty="0"/>
              <a:t>: Attaches the registered model to the module so it can be discovered and used by the </a:t>
            </a:r>
            <a:r>
              <a:rPr lang="en-US" dirty="0" err="1"/>
              <a:t>Viam</a:t>
            </a:r>
            <a:r>
              <a:rPr lang="en-US" dirty="0"/>
              <a:t> RDK. </a:t>
            </a:r>
          </a:p>
          <a:p>
            <a:endParaRPr lang="en-US" dirty="0"/>
          </a:p>
          <a:p>
            <a:r>
              <a:rPr lang="en-US" b="1" dirty="0"/>
              <a:t>Starts the module runtime</a:t>
            </a:r>
            <a:r>
              <a:rPr lang="en-US" dirty="0"/>
              <a:t>: Initializes and launches the module to connect with the </a:t>
            </a:r>
            <a:r>
              <a:rPr lang="en-US" dirty="0" err="1"/>
              <a:t>Viam</a:t>
            </a:r>
            <a:r>
              <a:rPr lang="en-US" dirty="0"/>
              <a:t> cloud, enabling remote control and configuration.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C20B-CBA7-1850-E121-5FD627938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60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10FE5-E911-1878-BB2C-D8CBADF03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2D089-3FC8-D025-B686-92EFF2D1E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4DFA5-028E-577F-B6C3-334E0145C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🛠️ Prepare to Run Your Module (Local Dev Setup)</a:t>
            </a:r>
          </a:p>
          <a:p>
            <a:endParaRPr lang="en-US" b="1" dirty="0"/>
          </a:p>
          <a:p>
            <a:r>
              <a:rPr lang="en-US" b="1" dirty="0"/>
              <a:t>Create a </a:t>
            </a:r>
            <a:r>
              <a:rPr lang="en-US" b="1" dirty="0" err="1"/>
              <a:t>reload.sh</a:t>
            </a:r>
            <a:r>
              <a:rPr lang="en-US" b="1" dirty="0"/>
              <a:t> Script</a:t>
            </a:r>
            <a:endParaRPr lang="en-US" dirty="0"/>
          </a:p>
          <a:p>
            <a:r>
              <a:rPr lang="en-US" dirty="0"/>
              <a:t>This script ensures your module restarts properly during development.</a:t>
            </a:r>
          </a:p>
          <a:p>
            <a:r>
              <a:rPr lang="en-US" dirty="0"/>
              <a:t>It activates your Python virtual environment and runs </a:t>
            </a:r>
            <a:r>
              <a:rPr lang="en-US" dirty="0" err="1"/>
              <a:t>main.py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Make </a:t>
            </a:r>
            <a:r>
              <a:rPr lang="en-US" b="1" dirty="0" err="1"/>
              <a:t>reload.sh</a:t>
            </a:r>
            <a:r>
              <a:rPr lang="en-US" b="1" dirty="0"/>
              <a:t> Executable</a:t>
            </a:r>
            <a:endParaRPr lang="en-US" dirty="0"/>
          </a:p>
          <a:p>
            <a:r>
              <a:rPr lang="en-US" dirty="0" err="1"/>
              <a:t>chmod</a:t>
            </a:r>
            <a:r>
              <a:rPr lang="en-US" dirty="0"/>
              <a:t> 755 </a:t>
            </a:r>
            <a:r>
              <a:rPr lang="en-US" dirty="0" err="1"/>
              <a:t>reload.sh</a:t>
            </a:r>
            <a:endParaRPr lang="en-US" dirty="0"/>
          </a:p>
          <a:p>
            <a:br>
              <a:rPr lang="en-US" dirty="0"/>
            </a:br>
            <a:r>
              <a:rPr lang="en-US" b="1" dirty="0"/>
              <a:t>Create Your Virtual Environment</a:t>
            </a:r>
            <a:endParaRPr lang="en-US" dirty="0"/>
          </a:p>
          <a:p>
            <a:r>
              <a:rPr lang="en-US" dirty="0"/>
              <a:t>Run the provided </a:t>
            </a:r>
            <a:r>
              <a:rPr lang="en-US" dirty="0" err="1"/>
              <a:t>setup.sh</a:t>
            </a:r>
            <a:r>
              <a:rPr lang="en-US" dirty="0"/>
              <a:t> script to create a .</a:t>
            </a:r>
            <a:r>
              <a:rPr lang="en-US" dirty="0" err="1"/>
              <a:t>venv</a:t>
            </a:r>
            <a:r>
              <a:rPr lang="en-US" dirty="0"/>
              <a:t> and install dependencies.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setup.sh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1" dirty="0"/>
              <a:t>Update </a:t>
            </a:r>
            <a:r>
              <a:rPr lang="en-US" b="1" dirty="0" err="1"/>
              <a:t>meta.json</a:t>
            </a:r>
            <a:endParaRPr lang="en-US" dirty="0"/>
          </a:p>
          <a:p>
            <a:r>
              <a:rPr lang="en-US" dirty="0"/>
              <a:t>Set "</a:t>
            </a:r>
            <a:r>
              <a:rPr lang="en-US" dirty="0" err="1"/>
              <a:t>entrypoint</a:t>
            </a:r>
            <a:r>
              <a:rPr lang="en-US" dirty="0"/>
              <a:t>" to "</a:t>
            </a:r>
            <a:r>
              <a:rPr lang="en-US" dirty="0" err="1"/>
              <a:t>reload.sh</a:t>
            </a:r>
            <a:r>
              <a:rPr lang="en-US" dirty="0"/>
              <a:t>"</a:t>
            </a:r>
          </a:p>
          <a:p>
            <a:r>
              <a:rPr lang="en-US" dirty="0"/>
              <a:t>Configure "build" to include </a:t>
            </a:r>
            <a:r>
              <a:rPr lang="en-US" dirty="0" err="1"/>
              <a:t>setup.sh</a:t>
            </a:r>
            <a:r>
              <a:rPr lang="en-US" dirty="0"/>
              <a:t>, your Python files, and supported platforms like "</a:t>
            </a:r>
            <a:r>
              <a:rPr lang="en-US" dirty="0" err="1"/>
              <a:t>darwin</a:t>
            </a:r>
            <a:r>
              <a:rPr lang="en-US" dirty="0"/>
              <a:t>/arm64"</a:t>
            </a:r>
          </a:p>
          <a:p>
            <a:r>
              <a:rPr lang="en-US" dirty="0"/>
              <a:t>This tells </a:t>
            </a:r>
            <a:r>
              <a:rPr lang="en-US" dirty="0" err="1"/>
              <a:t>Viam</a:t>
            </a:r>
            <a:r>
              <a:rPr lang="en-US" dirty="0"/>
              <a:t> how to package and run your module.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🧩 Configure Your Local Module on a Machine</a:t>
            </a:r>
          </a:p>
          <a:p>
            <a:r>
              <a:rPr lang="en-US" b="1" dirty="0"/>
              <a:t>Push Your Module to </a:t>
            </a:r>
            <a:r>
              <a:rPr lang="en-US" b="1" dirty="0" err="1"/>
              <a:t>Viam</a:t>
            </a:r>
            <a:endParaRPr lang="en-US" dirty="0"/>
          </a:p>
          <a:p>
            <a:r>
              <a:rPr lang="en-US" dirty="0"/>
              <a:t>Run the hot reload command:</a:t>
            </a:r>
          </a:p>
          <a:p>
            <a:r>
              <a:rPr lang="en-US" dirty="0" err="1"/>
              <a:t>viam</a:t>
            </a:r>
            <a:r>
              <a:rPr lang="en-US" dirty="0"/>
              <a:t> module reload --local --part-id &lt;YOUR_PART_ID&gt;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40676-B6A9-107A-21B1-A2D2C7D1CD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47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E7163-D5A4-60CE-AA71-CA822DE1E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3296F7-B11C-C738-FF2F-950EFFA3C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D15F1-943C-B78F-9712-F025D509B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Add the Module in the </a:t>
            </a:r>
            <a:r>
              <a:rPr lang="en-US" b="1" dirty="0" err="1"/>
              <a:t>Viam</a:t>
            </a:r>
            <a:r>
              <a:rPr lang="en-US" b="1" dirty="0"/>
              <a:t> App</a:t>
            </a:r>
            <a:endParaRPr lang="en-US" dirty="0"/>
          </a:p>
          <a:p>
            <a:r>
              <a:rPr lang="en-US" dirty="0"/>
              <a:t>Go to your machine in the </a:t>
            </a:r>
            <a:r>
              <a:rPr lang="en-US" dirty="0" err="1"/>
              <a:t>Viam</a:t>
            </a:r>
            <a:r>
              <a:rPr lang="en-US" dirty="0"/>
              <a:t> web UI.</a:t>
            </a:r>
          </a:p>
          <a:p>
            <a:r>
              <a:rPr lang="en-US" dirty="0"/>
              <a:t>Click </a:t>
            </a:r>
            <a:r>
              <a:rPr lang="en-US" b="1" dirty="0"/>
              <a:t>Add Resource</a:t>
            </a:r>
            <a:r>
              <a:rPr lang="en-US" dirty="0"/>
              <a:t> ➜ choose </a:t>
            </a:r>
            <a:r>
              <a:rPr lang="en-US" b="1" dirty="0"/>
              <a:t>Local Module</a:t>
            </a:r>
            <a:r>
              <a:rPr lang="en-US" dirty="0"/>
              <a:t> ➜ </a:t>
            </a:r>
            <a:r>
              <a:rPr lang="en-US" b="1" dirty="0"/>
              <a:t>Local Component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Enter the Model Triplet</a:t>
            </a:r>
            <a:endParaRPr lang="en-US" dirty="0"/>
          </a:p>
          <a:p>
            <a:r>
              <a:rPr lang="en-US" dirty="0"/>
              <a:t>Example: </a:t>
            </a:r>
            <a:r>
              <a:rPr lang="en-US" dirty="0" err="1"/>
              <a:t>dl-org:sensor-pd:pdetect</a:t>
            </a:r>
            <a:endParaRPr lang="en-US" dirty="0"/>
          </a:p>
          <a:p>
            <a:r>
              <a:rPr lang="en-US" dirty="0"/>
              <a:t>Select the appropriate API type (like Sensor).</a:t>
            </a:r>
          </a:p>
          <a:p>
            <a:endParaRPr lang="en-US" dirty="0"/>
          </a:p>
          <a:p>
            <a:r>
              <a:rPr lang="en-US" b="1" dirty="0"/>
              <a:t>Set a Name for Your Component</a:t>
            </a:r>
            <a:endParaRPr lang="en-US" dirty="0"/>
          </a:p>
          <a:p>
            <a:r>
              <a:rPr lang="en-US" dirty="0"/>
              <a:t>Example: sensor-1</a:t>
            </a:r>
          </a:p>
          <a:p>
            <a:endParaRPr lang="en-US" dirty="0"/>
          </a:p>
          <a:p>
            <a:r>
              <a:rPr lang="en-US" b="1" dirty="0"/>
              <a:t>Configure Attributes</a:t>
            </a:r>
            <a:endParaRPr lang="en-US" dirty="0"/>
          </a:p>
          <a:p>
            <a:r>
              <a:rPr lang="en-US" dirty="0"/>
              <a:t>Provide any required attributes in JSON format.</a:t>
            </a:r>
          </a:p>
          <a:p>
            <a:r>
              <a:rPr lang="en-US" dirty="0"/>
              <a:t>Example:</a:t>
            </a:r>
          </a:p>
          <a:p>
            <a:r>
              <a:rPr lang="en-US" dirty="0"/>
              <a:t>“</a:t>
            </a:r>
            <a:r>
              <a:rPr lang="en-US" dirty="0" err="1"/>
              <a:t>camera_name</a:t>
            </a:r>
            <a:r>
              <a:rPr lang="en-US" dirty="0"/>
              <a:t>”: “cam”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0AE5A-5EA9-DAEA-B34D-8766097FB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70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6A71-BA2A-C424-1CBB-C8BD29211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70725-E04C-BDD0-B261-B10061ADB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554B97-0B1D-75B9-9F89-C7E20AB6A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C40A6-D90A-44F9-BE6F-3EB95073A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26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36C8F-6A59-CD1F-9327-FCFC79D14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6995EE-D93E-400E-5D62-3FCB3E7F6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0C150-70A8-D3FD-7AB2-007053DF5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prevent a </a:t>
            </a:r>
            <a:r>
              <a:rPr lang="en-US" b="1" dirty="0" err="1"/>
              <a:t>DuplicateResourceError</a:t>
            </a:r>
            <a:r>
              <a:rPr lang="en-US" dirty="0"/>
              <a:t> when reloading the module locally, I added a try/except block around the model registration step:</a:t>
            </a:r>
          </a:p>
          <a:p>
            <a:br>
              <a:rPr lang="en-US" dirty="0"/>
            </a:br>
            <a:r>
              <a:rPr lang="en-US" dirty="0"/>
              <a:t>This catches the error that occurs when the module is hot-reloaded and the </a:t>
            </a:r>
            <a:r>
              <a:rPr lang="en-US" dirty="0" err="1"/>
              <a:t>pdetect</a:t>
            </a:r>
            <a:r>
              <a:rPr lang="en-US" dirty="0"/>
              <a:t> model has already been registered. Without this block, the module would crash and fail to start, resulting in the message: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“API ‘</a:t>
            </a:r>
            <a:r>
              <a:rPr lang="en-US" b="1" dirty="0" err="1"/>
              <a:t>rdk:component:sensor</a:t>
            </a:r>
            <a:r>
              <a:rPr lang="en-US" b="1" dirty="0"/>
              <a:t>’ with model ‘</a:t>
            </a:r>
            <a:r>
              <a:rPr lang="en-US" b="1" dirty="0" err="1"/>
              <a:t>dl-org:sensor-pd:pdetect</a:t>
            </a:r>
            <a:r>
              <a:rPr lang="en-US" b="1" dirty="0"/>
              <a:t>’ not registered”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By gracefully handling the exception, the module can safely restart without trying to re-register an already existing resource, allowing seamless local development and testing.</a:t>
            </a:r>
          </a:p>
          <a:p>
            <a:endParaRPr lang="en-US" dirty="0"/>
          </a:p>
          <a:p>
            <a:r>
              <a:rPr lang="en-US" b="1" dirty="0"/>
              <a:t>Error Handling: Duplicate Resource Error</a:t>
            </a:r>
            <a:endParaRPr lang="en-US" dirty="0"/>
          </a:p>
          <a:p>
            <a:r>
              <a:rPr lang="en-US" dirty="0"/>
              <a:t>Issue: “API with model not registered” even though model was implemented.</a:t>
            </a:r>
          </a:p>
          <a:p>
            <a:r>
              <a:rPr lang="en-US" dirty="0"/>
              <a:t>Root cause: module crashed on reload due to duplicate registration.</a:t>
            </a:r>
          </a:p>
          <a:p>
            <a:r>
              <a:rPr lang="en-US" dirty="0"/>
              <a:t>Fix: Wrapped </a:t>
            </a:r>
            <a:r>
              <a:rPr lang="en-US" dirty="0" err="1"/>
              <a:t>Registry.register_resource_creator</a:t>
            </a:r>
            <a:r>
              <a:rPr lang="en-US" dirty="0"/>
              <a:t> in a try/except block.</a:t>
            </a:r>
          </a:p>
          <a:p>
            <a:r>
              <a:rPr lang="en-US" dirty="0"/>
              <a:t>Outcome: Prevented crashes, enabled consistent hot reload behavior.</a:t>
            </a:r>
          </a:p>
          <a:p>
            <a:r>
              <a:rPr lang="en-US" dirty="0"/>
              <a:t>Takeaway: Defensive coding around registration improves module stability and UX during development.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FEF87-7A20-1716-1480-8AFBF30D1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3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first created a new machine called </a:t>
            </a:r>
            <a:r>
              <a:rPr lang="en-US" dirty="0" err="1"/>
              <a:t>david</a:t>
            </a:r>
            <a:r>
              <a:rPr lang="en-US" dirty="0"/>
              <a:t>-</a:t>
            </a:r>
            <a:r>
              <a:rPr lang="en-US" dirty="0" err="1"/>
              <a:t>macbook</a:t>
            </a:r>
            <a:r>
              <a:rPr lang="en-US" dirty="0"/>
              <a:t>-main, and then configured a webcam component</a:t>
            </a:r>
          </a:p>
          <a:p>
            <a:endParaRPr lang="en-US" dirty="0"/>
          </a:p>
          <a:p>
            <a:r>
              <a:rPr lang="en-US" dirty="0"/>
              <a:t>I used a discovery service to find the correct </a:t>
            </a:r>
            <a:r>
              <a:rPr lang="en-US" dirty="0" err="1"/>
              <a:t>video_path</a:t>
            </a:r>
            <a:r>
              <a:rPr lang="en-US" dirty="0"/>
              <a:t> for my built-in camera, since it did not come up automatically</a:t>
            </a:r>
          </a:p>
          <a:p>
            <a:endParaRPr lang="en-US" dirty="0"/>
          </a:p>
          <a:p>
            <a:r>
              <a:rPr lang="en-US" dirty="0"/>
              <a:t>Here you see the configured camera, showing its view of me once a second.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6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E0CB4-B561-17AC-D72B-54829A0A7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31A2C-821A-D81C-C98A-CD5B88DCF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3A27E-4C47-0727-B554-9D090EDD3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thinking was:</a:t>
            </a:r>
          </a:p>
          <a:p>
            <a:r>
              <a:rPr lang="en-US" dirty="0"/>
              <a:t>Since </a:t>
            </a:r>
            <a:r>
              <a:rPr lang="en-US" dirty="0" err="1"/>
              <a:t>get_readings</a:t>
            </a:r>
            <a:r>
              <a:rPr lang="en-US" dirty="0"/>
              <a:t>() should return a </a:t>
            </a:r>
            <a:r>
              <a:rPr lang="en-US" b="1" dirty="0"/>
              <a:t>dictionary of sensor values</a:t>
            </a:r>
            <a:r>
              <a:rPr lang="en-US" dirty="0"/>
              <a:t>, I assumed that each value should be a </a:t>
            </a:r>
            <a:r>
              <a:rPr lang="en-US" dirty="0" err="1"/>
              <a:t>SensorReading</a:t>
            </a:r>
            <a:r>
              <a:rPr lang="en-US" dirty="0"/>
              <a:t> object.</a:t>
            </a:r>
          </a:p>
          <a:p>
            <a:r>
              <a:rPr lang="en-US" dirty="0"/>
              <a:t>I tried to wrap the result of my </a:t>
            </a:r>
            <a:r>
              <a:rPr lang="en-US" dirty="0" err="1"/>
              <a:t>do_command</a:t>
            </a:r>
            <a:r>
              <a:rPr lang="en-US" dirty="0"/>
              <a:t>() call with </a:t>
            </a:r>
            <a:r>
              <a:rPr lang="en-US" dirty="0" err="1"/>
              <a:t>SensorReading</a:t>
            </a:r>
            <a:r>
              <a:rPr lang="en-US" dirty="0"/>
              <a:t>(...), assuming it was the correct format for </a:t>
            </a:r>
            <a:r>
              <a:rPr lang="en-US" dirty="0" err="1"/>
              <a:t>Viam’s</a:t>
            </a:r>
            <a:r>
              <a:rPr lang="en-US" dirty="0"/>
              <a:t> sensor API.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return {"</a:t>
            </a:r>
            <a:r>
              <a:rPr lang="en-US" dirty="0" err="1"/>
              <a:t>person_detected</a:t>
            </a:r>
            <a:r>
              <a:rPr lang="en-US" dirty="0"/>
              <a:t>": </a:t>
            </a:r>
            <a:r>
              <a:rPr lang="en-US" dirty="0" err="1"/>
              <a:t>SensorReading</a:t>
            </a:r>
            <a:r>
              <a:rPr lang="en-US" dirty="0"/>
              <a:t>(int(result["</a:t>
            </a:r>
            <a:r>
              <a:rPr lang="en-US" dirty="0" err="1"/>
              <a:t>person_detected</a:t>
            </a:r>
            <a:r>
              <a:rPr lang="en-US" dirty="0"/>
              <a:t>"]))}</a:t>
            </a:r>
          </a:p>
          <a:p>
            <a:endParaRPr lang="en-US" dirty="0"/>
          </a:p>
          <a:p>
            <a:r>
              <a:rPr lang="en-US" dirty="0"/>
              <a:t>This error meant:</a:t>
            </a:r>
          </a:p>
          <a:p>
            <a:r>
              <a:rPr lang="en-US" dirty="0"/>
              <a:t>I was calling </a:t>
            </a:r>
            <a:r>
              <a:rPr lang="en-US" dirty="0" err="1"/>
              <a:t>SensorReading</a:t>
            </a:r>
            <a:r>
              <a:rPr lang="en-US" dirty="0"/>
              <a:t>(...), but </a:t>
            </a:r>
            <a:r>
              <a:rPr lang="en-US" dirty="0" err="1"/>
              <a:t>SensorReading</a:t>
            </a:r>
            <a:r>
              <a:rPr lang="en-US" dirty="0"/>
              <a:t> was </a:t>
            </a:r>
            <a:r>
              <a:rPr lang="en-US" b="1" dirty="0"/>
              <a:t>not meant to be instantiated directly</a:t>
            </a:r>
            <a:r>
              <a:rPr lang="en-US" dirty="0"/>
              <a:t>.</a:t>
            </a:r>
          </a:p>
          <a:p>
            <a:r>
              <a:rPr lang="en-US" dirty="0"/>
              <a:t>In the </a:t>
            </a:r>
            <a:r>
              <a:rPr lang="en-US" dirty="0" err="1"/>
              <a:t>Viam</a:t>
            </a:r>
            <a:r>
              <a:rPr lang="en-US" dirty="0"/>
              <a:t> Python SDK, </a:t>
            </a:r>
            <a:r>
              <a:rPr lang="en-US" dirty="0" err="1"/>
              <a:t>SensorReading</a:t>
            </a:r>
            <a:r>
              <a:rPr lang="en-US" dirty="0"/>
              <a:t> is </a:t>
            </a:r>
            <a:r>
              <a:rPr lang="en-US" b="1" dirty="0"/>
              <a:t>a typing alias</a:t>
            </a:r>
            <a:r>
              <a:rPr lang="en-US" dirty="0"/>
              <a:t>, often defined like this:</a:t>
            </a:r>
          </a:p>
          <a:p>
            <a:endParaRPr lang="en-US" dirty="0"/>
          </a:p>
          <a:p>
            <a:r>
              <a:rPr lang="en-US" dirty="0" err="1"/>
              <a:t>SensorReading</a:t>
            </a:r>
            <a:r>
              <a:rPr lang="en-US" dirty="0"/>
              <a:t> = Union[float, int, str]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</a:t>
            </a:r>
            <a:r>
              <a:rPr lang="en-US" b="1" dirty="0"/>
              <a:t>can’t instantiate Union like a class</a:t>
            </a:r>
            <a:r>
              <a:rPr lang="en-US" dirty="0"/>
              <a:t> — so this line failed because I was doing: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SensorReading</a:t>
            </a:r>
            <a:r>
              <a:rPr lang="en-US" dirty="0"/>
              <a:t>(1)  # ❌ This is invalid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Instead of trying to create a </a:t>
            </a:r>
            <a:r>
              <a:rPr lang="en-US" dirty="0" err="1"/>
              <a:t>SensorReading</a:t>
            </a:r>
            <a:r>
              <a:rPr lang="en-US" dirty="0"/>
              <a:t> object, I just returned a regular dictionary of key-value pairs using native types (int, str, etc.), like this: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return {"</a:t>
            </a:r>
            <a:r>
              <a:rPr lang="en-US" dirty="0" err="1"/>
              <a:t>person_detected</a:t>
            </a:r>
            <a:r>
              <a:rPr lang="en-US" dirty="0"/>
              <a:t>": int(result["</a:t>
            </a:r>
            <a:r>
              <a:rPr lang="en-US" dirty="0" err="1"/>
              <a:t>person_detected</a:t>
            </a:r>
            <a:r>
              <a:rPr lang="en-US" dirty="0"/>
              <a:t>"])}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worked perfectly because </a:t>
            </a:r>
            <a:r>
              <a:rPr lang="en-US" dirty="0" err="1"/>
              <a:t>Viam</a:t>
            </a:r>
            <a:r>
              <a:rPr lang="en-US" dirty="0"/>
              <a:t> expects </a:t>
            </a:r>
            <a:r>
              <a:rPr lang="en-US" dirty="0" err="1"/>
              <a:t>get_readings</a:t>
            </a:r>
            <a:r>
              <a:rPr lang="en-US" dirty="0"/>
              <a:t>() to return a dictionary with native types — not custom class wrappers.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Viam’s</a:t>
            </a:r>
            <a:r>
              <a:rPr lang="en-US" dirty="0"/>
              <a:t> </a:t>
            </a:r>
            <a:r>
              <a:rPr lang="en-US" dirty="0" err="1"/>
              <a:t>SensorReading</a:t>
            </a:r>
            <a:r>
              <a:rPr lang="en-US" dirty="0"/>
              <a:t> is not a class — it’s a type alias.</a:t>
            </a:r>
          </a:p>
          <a:p>
            <a:r>
              <a:rPr lang="en-US" dirty="0"/>
              <a:t>Type annotations in Python (like Mapping[str, int]) are for static checking, not runtime behavior.</a:t>
            </a:r>
          </a:p>
          <a:p>
            <a:r>
              <a:rPr lang="en-US" dirty="0"/>
              <a:t>You can’t instantiate typing aliases like Union, Mapping, or Tuple directly.</a:t>
            </a:r>
          </a:p>
          <a:p>
            <a:r>
              <a:rPr lang="en-US" dirty="0"/>
              <a:t>When in doubt, stick with standard Python types (int, str, float) unless you know the SDK needs something special.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E87A-4D72-8F16-29AC-2EB66A87A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55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0D30A-023B-E09F-38C1-F86D4E5C3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0634C-B3EF-19EA-53B8-15AF4F8EC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3B5D4-7CC3-96F1-2C14-4513F0B15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FF253-C184-EA9B-4FB9-298A9AD5E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21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D265-5E21-E2CC-654C-D9FD2910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B27B1B-A95A-6BC9-6ABF-9152A19E4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ED786-8054-50F9-7BBC-DB8C2C7A1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8A68E-DCB5-1653-788B-E6B1CEE5BB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15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camera feed is processed through the </a:t>
            </a:r>
            <a:r>
              <a:rPr lang="en-US" dirty="0" err="1"/>
              <a:t>EfficientDet</a:t>
            </a:r>
            <a:r>
              <a:rPr lang="en-US" dirty="0"/>
              <a:t> ML-COCO model (people) from </a:t>
            </a:r>
            <a:r>
              <a:rPr lang="en-US" dirty="0" err="1"/>
              <a:t>viam</a:t>
            </a:r>
            <a:r>
              <a:rPr lang="en-US" dirty="0"/>
              <a:t>-labs</a:t>
            </a:r>
          </a:p>
          <a:p>
            <a:r>
              <a:rPr lang="en-US" dirty="0"/>
              <a:t>The Vision service (</a:t>
            </a:r>
            <a:r>
              <a:rPr lang="en-US" dirty="0" err="1"/>
              <a:t>myPeopleDetector</a:t>
            </a:r>
            <a:r>
              <a:rPr lang="en-US" dirty="0"/>
              <a:t>) wraps this and provides a simple detection interface</a:t>
            </a:r>
          </a:p>
          <a:p>
            <a:r>
              <a:rPr lang="en-US" dirty="0"/>
              <a:t>All components are configured via the </a:t>
            </a:r>
            <a:r>
              <a:rPr lang="en-US" dirty="0" err="1"/>
              <a:t>Viam</a:t>
            </a:r>
            <a:r>
              <a:rPr lang="en-US" dirty="0"/>
              <a:t> UI, no manual JSON was needed for setup</a:t>
            </a:r>
          </a:p>
          <a:p>
            <a:r>
              <a:rPr lang="en-US" dirty="0"/>
              <a:t>The JSON configuration reflects this architecture and was auto-generated by the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98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🔍 What I Did in the Script:</a:t>
            </a:r>
          </a:p>
          <a:p>
            <a:r>
              <a:rPr lang="en-US" b="1" dirty="0"/>
              <a:t>Connected to my smart machine</a:t>
            </a:r>
            <a:r>
              <a:rPr lang="en-US" dirty="0"/>
              <a:t> using </a:t>
            </a:r>
            <a:r>
              <a:rPr lang="en-US" dirty="0" err="1"/>
              <a:t>RobotClient</a:t>
            </a:r>
            <a:r>
              <a:rPr lang="en-US" dirty="0"/>
              <a:t> and a secure API key:</a:t>
            </a:r>
          </a:p>
          <a:p>
            <a:r>
              <a:rPr lang="en-US" dirty="0"/>
              <a:t>Even though the script runs locally, it connects via the cloud to route securely to my local </a:t>
            </a:r>
            <a:r>
              <a:rPr lang="en-US" dirty="0" err="1"/>
              <a:t>viam</a:t>
            </a:r>
            <a:r>
              <a:rPr lang="en-US" dirty="0"/>
              <a:t>-server.</a:t>
            </a:r>
          </a:p>
          <a:p>
            <a:r>
              <a:rPr lang="en-US" dirty="0"/>
              <a:t>This mirrors how customers would interact with remote robots.</a:t>
            </a:r>
          </a:p>
          <a:p>
            <a:endParaRPr lang="en-US" dirty="0"/>
          </a:p>
          <a:p>
            <a:r>
              <a:rPr lang="en-US" b="1" dirty="0"/>
              <a:t>Loaded key </a:t>
            </a:r>
            <a:r>
              <a:rPr lang="en-US" b="1" dirty="0" err="1"/>
              <a:t>Viam</a:t>
            </a:r>
            <a:r>
              <a:rPr lang="en-US" b="1" dirty="0"/>
              <a:t> components</a:t>
            </a:r>
            <a:r>
              <a:rPr lang="en-US" dirty="0"/>
              <a:t>:</a:t>
            </a:r>
          </a:p>
          <a:p>
            <a:r>
              <a:rPr lang="en-US" dirty="0"/>
              <a:t>Camera: Accessed live video feed from my MacBook’s webcam (cam)</a:t>
            </a:r>
          </a:p>
          <a:p>
            <a:r>
              <a:rPr lang="en-US" dirty="0" err="1"/>
              <a:t>MLModel</a:t>
            </a:r>
            <a:r>
              <a:rPr lang="en-US" dirty="0"/>
              <a:t>: Loaded metadata about the deployed </a:t>
            </a:r>
            <a:r>
              <a:rPr lang="en-US" dirty="0" err="1"/>
              <a:t>EfficientDet</a:t>
            </a:r>
            <a:r>
              <a:rPr lang="en-US" dirty="0"/>
              <a:t>-COCO model (people)</a:t>
            </a:r>
          </a:p>
          <a:p>
            <a:r>
              <a:rPr lang="en-US" dirty="0"/>
              <a:t>Vision Service: Used </a:t>
            </a:r>
            <a:r>
              <a:rPr lang="en-US" dirty="0" err="1"/>
              <a:t>myPeopleDetector</a:t>
            </a:r>
            <a:r>
              <a:rPr lang="en-US" dirty="0"/>
              <a:t> to interpret results from the model</a:t>
            </a:r>
          </a:p>
          <a:p>
            <a:endParaRPr lang="en-US" dirty="0"/>
          </a:p>
          <a:p>
            <a:r>
              <a:rPr lang="en-US" b="1" dirty="0"/>
              <a:t>Filtered detections using the SDK</a:t>
            </a:r>
            <a:r>
              <a:rPr lang="en-US" dirty="0"/>
              <a:t>:</a:t>
            </a:r>
          </a:p>
          <a:p>
            <a:r>
              <a:rPr lang="en-US" dirty="0"/>
              <a:t>Called </a:t>
            </a:r>
            <a:r>
              <a:rPr lang="en-US" dirty="0" err="1"/>
              <a:t>get_detections_from_camera</a:t>
            </a:r>
            <a:r>
              <a:rPr lang="en-US" dirty="0"/>
              <a:t>("cam")</a:t>
            </a:r>
          </a:p>
          <a:p>
            <a:r>
              <a:rPr lang="en-US" dirty="0"/>
              <a:t>Applied logic to only keep detections where:</a:t>
            </a:r>
          </a:p>
          <a:p>
            <a:r>
              <a:rPr lang="en-US" dirty="0"/>
              <a:t>confidence &gt; 0.5</a:t>
            </a:r>
          </a:p>
          <a:p>
            <a:r>
              <a:rPr lang="en-US" dirty="0" err="1"/>
              <a:t>class_name</a:t>
            </a:r>
            <a:r>
              <a:rPr lang="en-US" dirty="0"/>
              <a:t> == "Person" (case-sensitive match to model output)</a:t>
            </a:r>
          </a:p>
          <a:p>
            <a:endParaRPr lang="en-US" dirty="0"/>
          </a:p>
          <a:p>
            <a:r>
              <a:rPr lang="en-US" b="1" dirty="0"/>
              <a:t>Printed filtered detections</a:t>
            </a:r>
            <a:r>
              <a:rPr lang="en-US" dirty="0"/>
              <a:t> to verify successful pipeline from:</a:t>
            </a:r>
          </a:p>
          <a:p>
            <a:r>
              <a:rPr lang="en-US" dirty="0"/>
              <a:t>Camera → ML Model → Vision Service → SDK</a:t>
            </a:r>
          </a:p>
          <a:p>
            <a:endParaRPr lang="en-US" dirty="0"/>
          </a:p>
          <a:p>
            <a:r>
              <a:rPr lang="en-US" b="1" dirty="0"/>
              <a:t>Closed the robot client</a:t>
            </a:r>
            <a:r>
              <a:rPr lang="en-US" dirty="0"/>
              <a:t> to clean up the connection properly.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99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>
              <a:buNone/>
            </a:pPr>
            <a:r>
              <a:rPr lang="en-US" dirty="0"/>
              <a:t>Original code: 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detected_people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= await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people_detector.get_detections_from_camera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("cam")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print("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peopleDetetctor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get_detections_from_camera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return value: {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detected_people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}")</a:t>
            </a:r>
          </a:p>
          <a:p>
            <a:br>
              <a:rPr lang="en-US" dirty="0"/>
            </a:br>
            <a:r>
              <a:rPr lang="en-US" dirty="0"/>
              <a:t>Changed to:</a:t>
            </a:r>
            <a:br>
              <a:rPr lang="en-US" dirty="0"/>
            </a:br>
            <a:br>
              <a:rPr lang="en-US" dirty="0"/>
            </a:b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my_people_detector.get_detections_from_camera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("cam"))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person.confidence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0.5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person.class_name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"Person"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f"detected_people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{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}")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5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to do this programmatically: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1. Connect to the Robot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dirty="0" err="1"/>
              <a:t>Viam</a:t>
            </a:r>
            <a:r>
              <a:rPr lang="en-US" dirty="0"/>
              <a:t> Python SDK to authenticate and connect.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viam.robot.client</a:t>
            </a:r>
            <a:r>
              <a:rPr lang="en-US" dirty="0"/>
              <a:t> import </a:t>
            </a:r>
            <a:r>
              <a:rPr lang="en-US" dirty="0" err="1"/>
              <a:t>RobotClient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async def connect():</a:t>
            </a:r>
          </a:p>
          <a:p>
            <a:r>
              <a:rPr lang="en-US" dirty="0"/>
              <a:t>    return await </a:t>
            </a:r>
            <a:r>
              <a:rPr lang="en-US" dirty="0" err="1"/>
              <a:t>RobotClient.at_address</a:t>
            </a:r>
            <a:r>
              <a:rPr lang="en-US" dirty="0"/>
              <a:t>(</a:t>
            </a:r>
          </a:p>
          <a:p>
            <a:r>
              <a:rPr lang="en-US" dirty="0"/>
              <a:t>        'your-machine-</a:t>
            </a:r>
            <a:r>
              <a:rPr lang="en-US" dirty="0" err="1"/>
              <a:t>name.viam.cloud</a:t>
            </a:r>
            <a:r>
              <a:rPr lang="en-US" dirty="0"/>
              <a:t>',</a:t>
            </a:r>
          </a:p>
          <a:p>
            <a:r>
              <a:rPr lang="en-US" dirty="0"/>
              <a:t>        </a:t>
            </a:r>
            <a:r>
              <a:rPr lang="en-US" dirty="0" err="1"/>
              <a:t>RobotClient.Options.with_api_key</a:t>
            </a:r>
            <a:r>
              <a:rPr lang="en-US" dirty="0"/>
              <a:t>(</a:t>
            </a:r>
          </a:p>
          <a:p>
            <a:r>
              <a:rPr lang="en-US" dirty="0"/>
              <a:t>            </a:t>
            </a:r>
            <a:r>
              <a:rPr lang="en-US" dirty="0" err="1"/>
              <a:t>api_key</a:t>
            </a:r>
            <a:r>
              <a:rPr lang="en-US" dirty="0"/>
              <a:t>='your-</a:t>
            </a:r>
            <a:r>
              <a:rPr lang="en-US" dirty="0" err="1"/>
              <a:t>api</a:t>
            </a:r>
            <a:r>
              <a:rPr lang="en-US" dirty="0"/>
              <a:t>-key',</a:t>
            </a:r>
          </a:p>
          <a:p>
            <a:r>
              <a:rPr lang="en-US" dirty="0"/>
              <a:t>            </a:t>
            </a:r>
            <a:r>
              <a:rPr lang="en-US" dirty="0" err="1"/>
              <a:t>api_key_id</a:t>
            </a:r>
            <a:r>
              <a:rPr lang="en-US" dirty="0"/>
              <a:t>='your-</a:t>
            </a:r>
            <a:r>
              <a:rPr lang="en-US" dirty="0" err="1"/>
              <a:t>api</a:t>
            </a:r>
            <a:r>
              <a:rPr lang="en-US" dirty="0"/>
              <a:t>-key-id'</a:t>
            </a:r>
          </a:p>
          <a:p>
            <a:r>
              <a:rPr lang="en-US" dirty="0"/>
              <a:t>        )</a:t>
            </a:r>
          </a:p>
          <a:p>
            <a:r>
              <a:rPr lang="en-US" dirty="0"/>
              <a:t>    )</a:t>
            </a:r>
          </a:p>
          <a:p>
            <a:endParaRPr lang="en-US" dirty="0"/>
          </a:p>
          <a:p>
            <a:r>
              <a:rPr lang="en-US" b="1" dirty="0"/>
              <a:t>2. Access the Camera</a:t>
            </a:r>
          </a:p>
          <a:p>
            <a:endParaRPr lang="en-US" dirty="0"/>
          </a:p>
          <a:p>
            <a:r>
              <a:rPr lang="en-US" dirty="0"/>
              <a:t>Use the SDK to access the configured camera component: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viam.components.camera</a:t>
            </a:r>
            <a:r>
              <a:rPr lang="en-US" dirty="0"/>
              <a:t> import Camera</a:t>
            </a:r>
          </a:p>
          <a:p>
            <a:endParaRPr lang="en-US" dirty="0"/>
          </a:p>
          <a:p>
            <a:r>
              <a:rPr lang="en-US" dirty="0"/>
              <a:t>camera = </a:t>
            </a:r>
            <a:r>
              <a:rPr lang="en-US" dirty="0" err="1"/>
              <a:t>Camera.from_robot</a:t>
            </a:r>
            <a:r>
              <a:rPr lang="en-US" dirty="0"/>
              <a:t>(robot, 'cam')</a:t>
            </a:r>
          </a:p>
          <a:p>
            <a:endParaRPr lang="en-US" dirty="0"/>
          </a:p>
          <a:p>
            <a:r>
              <a:rPr lang="en-US" b="1" dirty="0"/>
              <a:t>3. Capture an Image</a:t>
            </a:r>
          </a:p>
          <a:p>
            <a:endParaRPr lang="en-US" dirty="0"/>
          </a:p>
          <a:p>
            <a:r>
              <a:rPr lang="en-US" dirty="0"/>
              <a:t>Capture an image frame from the camera: </a:t>
            </a:r>
          </a:p>
          <a:p>
            <a:r>
              <a:rPr lang="en-US" dirty="0"/>
              <a:t>image = await </a:t>
            </a:r>
            <a:r>
              <a:rPr lang="en-US" dirty="0" err="1"/>
              <a:t>camera.get_image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b="1" dirty="0"/>
              <a:t>4. Use the Data Capture Service</a:t>
            </a:r>
          </a:p>
          <a:p>
            <a:endParaRPr lang="en-US" dirty="0"/>
          </a:p>
          <a:p>
            <a:r>
              <a:rPr lang="en-US" dirty="0"/>
              <a:t>Call the </a:t>
            </a:r>
            <a:r>
              <a:rPr lang="en-US" dirty="0" err="1"/>
              <a:t>capture_image</a:t>
            </a:r>
            <a:r>
              <a:rPr lang="en-US" dirty="0"/>
              <a:t> method to store it in the </a:t>
            </a:r>
            <a:r>
              <a:rPr lang="en-US" dirty="0" err="1"/>
              <a:t>Viam</a:t>
            </a:r>
            <a:r>
              <a:rPr lang="en-US" dirty="0"/>
              <a:t> cloud: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viam.services.datacapture</a:t>
            </a:r>
            <a:r>
              <a:rPr lang="en-US" dirty="0"/>
              <a:t> import </a:t>
            </a:r>
            <a:r>
              <a:rPr lang="en-US" dirty="0" err="1"/>
              <a:t>DataCaptureClient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data_capture</a:t>
            </a:r>
            <a:r>
              <a:rPr lang="en-US" dirty="0"/>
              <a:t> = </a:t>
            </a:r>
            <a:r>
              <a:rPr lang="en-US" dirty="0" err="1"/>
              <a:t>DataCaptureClient.from_robot</a:t>
            </a:r>
            <a:r>
              <a:rPr lang="en-US" dirty="0"/>
              <a:t>(robot)</a:t>
            </a:r>
          </a:p>
          <a:p>
            <a:r>
              <a:rPr lang="en-US" dirty="0"/>
              <a:t>await </a:t>
            </a:r>
            <a:r>
              <a:rPr lang="en-US" dirty="0" err="1"/>
              <a:t>data_capture.capture_image</a:t>
            </a:r>
            <a:r>
              <a:rPr lang="en-US" dirty="0"/>
              <a:t>(</a:t>
            </a:r>
            <a:r>
              <a:rPr lang="en-US" dirty="0" err="1"/>
              <a:t>camera_name</a:t>
            </a:r>
            <a:r>
              <a:rPr lang="en-US" dirty="0"/>
              <a:t>='cam')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4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Terminal command used to scaffold a new custom </a:t>
            </a:r>
            <a:r>
              <a:rPr lang="en-US" dirty="0" err="1"/>
              <a:t>Viam</a:t>
            </a:r>
            <a:r>
              <a:rPr lang="en-US" dirty="0"/>
              <a:t> sensor module named `sensor-pd`, specifying Python as the language, setting it as private, and registering it under the `dl-org` namespace.</a:t>
            </a:r>
          </a:p>
          <a:p>
            <a:endParaRPr lang="en-US" dirty="0"/>
          </a:p>
          <a:p>
            <a:r>
              <a:rPr lang="en-US" dirty="0"/>
              <a:t>Confirmation message from the </a:t>
            </a:r>
            <a:r>
              <a:rPr lang="en-US" dirty="0" err="1"/>
              <a:t>Viam</a:t>
            </a:r>
            <a:r>
              <a:rPr lang="en-US" dirty="0"/>
              <a:t> CLI showing successful creation of the module folder structure and initialization of boilerplate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5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B87D5-F061-30B7-EF55-7019DD3BB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124ED-E99C-95BF-BCFC-56112C2E9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3AA6EC-D028-A69F-87E0-A66C4C971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sensor-pd/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build.sh</a:t>
            </a:r>
            <a:endParaRPr lang="en-US" b="1" dirty="0"/>
          </a:p>
          <a:p>
            <a:r>
              <a:rPr lang="en-US" i="1" dirty="0"/>
              <a:t>Used for cloud builds (optional).</a:t>
            </a:r>
            <a:endParaRPr lang="en-US" dirty="0"/>
          </a:p>
          <a:p>
            <a:r>
              <a:rPr lang="en-US" dirty="0"/>
              <a:t>A shell script used to automate the packaging of your module into a .</a:t>
            </a:r>
            <a:r>
              <a:rPr lang="en-US" dirty="0" err="1"/>
              <a:t>tar.gz</a:t>
            </a:r>
            <a:r>
              <a:rPr lang="en-US" dirty="0"/>
              <a:t> file. While optional in local development, it’s useful if you later want to deploy your module via cloud builds on </a:t>
            </a:r>
            <a:r>
              <a:rPr lang="en-US" dirty="0" err="1"/>
              <a:t>Viam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meta.json</a:t>
            </a:r>
            <a:endParaRPr lang="en-US" b="1" dirty="0"/>
          </a:p>
          <a:p>
            <a:r>
              <a:rPr lang="en-US" i="1" dirty="0"/>
              <a:t>Module manifest file.</a:t>
            </a:r>
            <a:endParaRPr lang="en-US" dirty="0"/>
          </a:p>
          <a:p>
            <a:r>
              <a:rPr lang="en-US" dirty="0"/>
              <a:t>Describes your module to </a:t>
            </a:r>
            <a:r>
              <a:rPr lang="en-US" dirty="0" err="1"/>
              <a:t>Viam</a:t>
            </a:r>
            <a:r>
              <a:rPr lang="en-US" dirty="0"/>
              <a:t>. It contains:</a:t>
            </a:r>
          </a:p>
          <a:p>
            <a:r>
              <a:rPr lang="en-US" dirty="0" err="1"/>
              <a:t>entrypoint</a:t>
            </a:r>
            <a:r>
              <a:rPr lang="en-US" dirty="0"/>
              <a:t>: The script to run the module (e.g., </a:t>
            </a:r>
            <a:r>
              <a:rPr lang="en-US" dirty="0" err="1"/>
              <a:t>reload.sh</a:t>
            </a:r>
            <a:r>
              <a:rPr lang="en-US" dirty="0"/>
              <a:t>).</a:t>
            </a:r>
          </a:p>
          <a:p>
            <a:r>
              <a:rPr lang="en-US" dirty="0"/>
              <a:t>build: Instructions for packaging and building your module.</a:t>
            </a:r>
          </a:p>
          <a:p>
            <a:r>
              <a:rPr lang="en-US" dirty="0"/>
              <a:t>model: The namespace triplet (</a:t>
            </a:r>
            <a:r>
              <a:rPr lang="en-US" dirty="0" err="1"/>
              <a:t>dl-org:sensor-pd:pdetect</a:t>
            </a:r>
            <a:r>
              <a:rPr lang="en-US" dirty="0"/>
              <a:t>) that describes the model your component implements.</a:t>
            </a:r>
          </a:p>
          <a:p>
            <a:r>
              <a:rPr lang="en-US" dirty="0"/>
              <a:t>arch: Architectures the module supports (</a:t>
            </a:r>
            <a:r>
              <a:rPr lang="en-US" dirty="0" err="1"/>
              <a:t>linux</a:t>
            </a:r>
            <a:r>
              <a:rPr lang="en-US" dirty="0"/>
              <a:t>/amd64, etc.).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module.tar.gz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Packaged version of your module.</a:t>
            </a:r>
            <a:endParaRPr lang="en-US" dirty="0"/>
          </a:p>
          <a:p>
            <a:r>
              <a:rPr lang="en-US" dirty="0"/>
              <a:t>Automatically created during build. This archive contains all code, configs, and scripts needed for your module to run on the </a:t>
            </a:r>
            <a:r>
              <a:rPr lang="en-US" dirty="0" err="1"/>
              <a:t>Viam</a:t>
            </a:r>
            <a:r>
              <a:rPr lang="en-US" dirty="0"/>
              <a:t> RDK.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reload.sh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Hot-reload </a:t>
            </a:r>
            <a:r>
              <a:rPr lang="en-US" i="1" dirty="0" err="1"/>
              <a:t>entrypoint</a:t>
            </a:r>
            <a:r>
              <a:rPr lang="en-US" i="1" dirty="0"/>
              <a:t> for local development.</a:t>
            </a:r>
            <a:endParaRPr lang="en-US" dirty="0"/>
          </a:p>
          <a:p>
            <a:r>
              <a:rPr lang="en-US" dirty="0"/>
              <a:t>Executes setup and then launches </a:t>
            </a:r>
            <a:r>
              <a:rPr lang="en-US" dirty="0" err="1"/>
              <a:t>main.py</a:t>
            </a:r>
            <a:r>
              <a:rPr lang="en-US" dirty="0"/>
              <a:t>. Used during </a:t>
            </a:r>
            <a:r>
              <a:rPr lang="en-US" dirty="0" err="1"/>
              <a:t>viam</a:t>
            </a:r>
            <a:r>
              <a:rPr lang="en-US" dirty="0"/>
              <a:t> module reload --local to allow rapid iteration without cloud build.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requirements.txt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Python dependencies.</a:t>
            </a:r>
            <a:endParaRPr lang="en-US" dirty="0"/>
          </a:p>
          <a:p>
            <a:r>
              <a:rPr lang="en-US" dirty="0"/>
              <a:t>Specifies the Python packages required to run the module, including </a:t>
            </a:r>
            <a:r>
              <a:rPr lang="en-US" dirty="0" err="1"/>
              <a:t>viam-sdk</a:t>
            </a:r>
            <a:r>
              <a:rPr lang="en-US" dirty="0"/>
              <a:t>. Installed during setup via </a:t>
            </a:r>
            <a:r>
              <a:rPr lang="en-US" dirty="0" err="1"/>
              <a:t>setup.sh</a:t>
            </a:r>
            <a:r>
              <a:rPr lang="en-US" dirty="0"/>
              <a:t>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run.sh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Optional script for local testing.</a:t>
            </a:r>
            <a:endParaRPr lang="en-US" dirty="0"/>
          </a:p>
          <a:p>
            <a:r>
              <a:rPr lang="en-US" dirty="0"/>
              <a:t>Often used as a convenience script to run the module without </a:t>
            </a:r>
            <a:r>
              <a:rPr lang="en-US" dirty="0" err="1"/>
              <a:t>Viam’s</a:t>
            </a:r>
            <a:r>
              <a:rPr lang="en-US" dirty="0"/>
              <a:t> tooling. You may use this to simulate startup locally outside of the </a:t>
            </a:r>
            <a:r>
              <a:rPr lang="en-US" dirty="0" err="1"/>
              <a:t>Viam</a:t>
            </a:r>
            <a:r>
              <a:rPr lang="en-US" dirty="0"/>
              <a:t> UI.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setup.sh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Sets up a virtual environment.</a:t>
            </a:r>
            <a:endParaRPr lang="en-US" dirty="0"/>
          </a:p>
          <a:p>
            <a:r>
              <a:rPr lang="en-US" dirty="0"/>
              <a:t>Creates a .</a:t>
            </a:r>
            <a:r>
              <a:rPr lang="en-US" dirty="0" err="1"/>
              <a:t>venv</a:t>
            </a:r>
            <a:r>
              <a:rPr lang="en-US" dirty="0"/>
              <a:t>, installs dependencies from </a:t>
            </a:r>
            <a:r>
              <a:rPr lang="en-US" dirty="0" err="1"/>
              <a:t>requirements.txt</a:t>
            </a:r>
            <a:r>
              <a:rPr lang="en-US" dirty="0"/>
              <a:t>, and prepares your environment for development and testing.</a:t>
            </a:r>
          </a:p>
          <a:p>
            <a:r>
              <a:rPr lang="en-US" b="1" dirty="0"/>
              <a:t>sensor-pd/</a:t>
            </a:r>
            <a:r>
              <a:rPr lang="en-US" b="1" dirty="0" err="1"/>
              <a:t>src</a:t>
            </a:r>
            <a:r>
              <a:rPr lang="en-US" b="1" dirty="0"/>
              <a:t>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main.py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Module startup script.</a:t>
            </a:r>
            <a:endParaRPr lang="en-US" dirty="0"/>
          </a:p>
          <a:p>
            <a:r>
              <a:rPr lang="en-US" dirty="0"/>
              <a:t>Registers your custom model (</a:t>
            </a:r>
            <a:r>
              <a:rPr lang="en-US" dirty="0" err="1"/>
              <a:t>dl-org:sensor-pd:pdetect</a:t>
            </a:r>
            <a:r>
              <a:rPr lang="en-US" dirty="0"/>
              <a:t>) and launches the module. This is where your resource is added to </a:t>
            </a:r>
            <a:r>
              <a:rPr lang="en-US" dirty="0" err="1"/>
              <a:t>Viam’s</a:t>
            </a:r>
            <a:r>
              <a:rPr lang="en-US" dirty="0"/>
              <a:t> registry and your component gets connected to the machine.</a:t>
            </a:r>
          </a:p>
          <a:p>
            <a:r>
              <a:rPr lang="en-US" b="1" dirty="0"/>
              <a:t>sensor-pd/</a:t>
            </a:r>
            <a:r>
              <a:rPr lang="en-US" b="1" dirty="0" err="1"/>
              <a:t>src</a:t>
            </a:r>
            <a:r>
              <a:rPr lang="en-US" b="1" dirty="0"/>
              <a:t>/models/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pdetect.py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Your custom sensor implementation.</a:t>
            </a:r>
            <a:endParaRPr lang="en-US" dirty="0"/>
          </a:p>
          <a:p>
            <a:r>
              <a:rPr lang="en-US" dirty="0"/>
              <a:t>Defines the </a:t>
            </a:r>
            <a:r>
              <a:rPr lang="en-US" dirty="0" err="1"/>
              <a:t>Pdetect</a:t>
            </a:r>
            <a:r>
              <a:rPr lang="en-US" dirty="0"/>
              <a:t> class, a sensor that wraps a Vision service to detect people in a camera feed. It includes:</a:t>
            </a:r>
          </a:p>
          <a:p>
            <a:r>
              <a:rPr lang="en-US" dirty="0" err="1"/>
              <a:t>validate_config</a:t>
            </a:r>
            <a:r>
              <a:rPr lang="en-US" dirty="0"/>
              <a:t>(): Checks that the camera name and dependencies are set.</a:t>
            </a:r>
          </a:p>
          <a:p>
            <a:r>
              <a:rPr lang="en-US" dirty="0"/>
              <a:t>reconfigure(): Dynamically updates the component config.</a:t>
            </a:r>
          </a:p>
          <a:p>
            <a:r>
              <a:rPr lang="en-US" dirty="0" err="1"/>
              <a:t>do_command</a:t>
            </a:r>
            <a:r>
              <a:rPr lang="en-US" dirty="0"/>
              <a:t>(): Calls the Vision service to check for people.</a:t>
            </a:r>
          </a:p>
          <a:p>
            <a:r>
              <a:rPr lang="en-US" dirty="0" err="1"/>
              <a:t>get_readings</a:t>
            </a:r>
            <a:r>
              <a:rPr lang="en-US" dirty="0"/>
              <a:t>(): Wraps </a:t>
            </a:r>
            <a:r>
              <a:rPr lang="en-US" dirty="0" err="1"/>
              <a:t>do_command</a:t>
            </a:r>
            <a:r>
              <a:rPr lang="en-US" dirty="0"/>
              <a:t>() and exposes a binary result.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7230E-80B4-1A79-ED89-7381FBA5C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6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C4E11-AF5A-9C5F-8BD7-FF2F8AF2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19ECB-A331-CD02-D259-759272779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2A1F7-EE10-F60F-88DF-806195985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validate_config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do the following: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user has configured required attributes and return errors if they are missing.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a map of any dependencies.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B6C2D-8900-2877-3569-ADA50931C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2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6397-2589-15EE-839D-10B0CC23F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71547-D17E-F83E-2588-E9EA71487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2E570-8DA4-81AE-F57E-AD37B2B5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22311-6775-D24E-9A21-794BA84F8BF0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01397-4D3A-6CB9-1476-FACEDAFC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48EC4-8DF0-A9D2-E89F-03DA2EB0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5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CCA9-B6DE-5F32-3F95-5AE927CD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4E0E2-65CA-A017-8AB9-790FD9F30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F97B7-8C5A-7074-7334-B09EDA50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FFFF-33BC-8841-8D4C-6BE4EA0EF5A1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CDB2D-5CDF-27B5-59FE-6629920D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30B0F-AD04-1E07-3050-7EB80F24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2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352549-F21B-CAFD-A722-795282C2B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06CFE-BCB1-357A-CCBA-27985BB0B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01916-D8E7-AB48-6C78-5E2156D0A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19909-5145-EE49-AE7A-53AB61717AA7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5E3D3-2529-191E-29B4-23AFD92F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12AE6-B9F8-A15D-E202-1DD30DC6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6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4F21-2148-1DFA-0467-EE9DAC38A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7329-6450-55A4-332A-AC2EDCFBA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7120A-C9C8-A34F-46C4-C2DD5DF6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79889-2AFC-CF4F-85C3-1F206D832C2F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8E632-B539-CFA1-E887-6EE0A7F0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C115-52C1-9B61-232A-01E602F6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8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2A50-7698-AB1E-649C-A960EA36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00200-9C91-AC25-E865-88096FE1F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34170-8229-22BF-B70F-66B535970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A2FE-4014-FB41-9DF6-20F9CABF9E76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FD3D8-AFA2-F2A7-406F-D9FB18C88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911D7-3CA7-F641-F335-AD806F03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6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868A-BC1E-899A-7B5B-C4785560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021AC-6CF3-1988-541D-1993F993E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9186B-E724-2477-41C9-6A3019C88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FC9A9-6CF2-B28C-67E2-7ABAB4FF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47A6-D8FB-1D46-A634-B4B6CCB3072B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2711-755A-6697-2046-0EB4E2CA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581C3-43EE-E63D-2A13-57F94118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9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0272-3BA4-D489-8A1E-3FB4AD29A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6FBC5-17C2-2BA5-AE04-8FA8FD3C7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792BF-F28B-C3B0-A7C2-73732C503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EAEEF-1E87-E3B1-AFC8-E3720C7B6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029CE-F598-E82B-2B77-89162412F9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EA4615-0FF7-F7A6-BB98-0E612F0A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E0B5-9A37-7B49-BCED-DEDF3794DCB9}" type="datetime1">
              <a:rPr lang="en-US" smtClean="0"/>
              <a:t>5/28/25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574190-E864-F458-52AC-B79BDB06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B2E81-918E-BC8B-C0E5-F623D8EF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29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165E-A750-D7C0-9B2A-FFB2B112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D9A0D-F24A-F44B-5D4A-1F51EA602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146-B156-184A-90E2-0CD224B456AB}" type="datetime1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8735E-4B8B-7904-4195-DB43244D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110A1-37EB-1676-7A8D-6AAC0F8C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5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0EE18-6CD7-1A40-AEEF-7289AAC48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80F4-E2CB-2A47-BF32-E0145CB0B2B5}" type="datetime1">
              <a:rPr lang="en-US" smtClean="0"/>
              <a:t>5/28/25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7F473-3E94-A0A9-E2D0-AAE10048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401F8-8B65-BE74-C4A1-332256DD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9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5790-231E-7252-78B1-50FB78FB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A4A56-EA12-3BE3-D79B-4FDB0BFC2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A56FF-D6F4-5107-B39B-76C6B6150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EDFCF-E824-4889-542C-15536B85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41B9-ECAF-8340-B888-72116FCAC8EC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13417-DDC3-FCD7-3EC1-D13088BD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F3DFE-901A-73B8-0240-978425D9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6B3B-63F1-40AC-32E1-495D3DCF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90290F-E6DB-EE3D-8E03-CF6BA39E8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AC58F-7D47-C943-FFB8-C62E2A005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0AE2-0A8A-F8C7-F2B4-3E53A6B8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7DBD-5721-9049-8FA5-A818A492B067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43522-8F83-A8B6-8F1F-7DC86D0E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77552-E84C-61D2-687A-B6639F65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3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54C0F-1B4F-D859-30B0-12FA95E5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4326F-1AAE-6D0D-C9D0-88BF49153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51561-8792-9B72-8BF0-2258800F8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A22A47-CE9A-B747-B1C3-86F79B8F98C6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A6A0E-EC4C-D5D3-582E-505F7392F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0AF0-C923-D922-6598-F122C6D9A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4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lev8/viam-interview-project/tree/mai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6349-5C60-D9A9-E726-42C6A5853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946026"/>
            <a:ext cx="11945257" cy="2387600"/>
          </a:xfrm>
        </p:spPr>
        <p:txBody>
          <a:bodyPr>
            <a:normAutofit/>
          </a:bodyPr>
          <a:lstStyle/>
          <a:p>
            <a:r>
              <a:rPr lang="en-US" sz="4400" dirty="0"/>
              <a:t>Solutions Engineer Interview Exercise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A0009-BCF7-AB18-88DC-C7F4ED46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647"/>
            <a:ext cx="9144000" cy="1655762"/>
          </a:xfrm>
        </p:spPr>
        <p:txBody>
          <a:bodyPr/>
          <a:lstStyle/>
          <a:p>
            <a:r>
              <a:rPr lang="en-US" dirty="0"/>
              <a:t>David J. Levine</a:t>
            </a:r>
          </a:p>
          <a:p>
            <a:r>
              <a:rPr lang="en-US" dirty="0"/>
              <a:t>Solutions Engineer Candidate</a:t>
            </a:r>
          </a:p>
        </p:txBody>
      </p:sp>
      <p:pic>
        <p:nvPicPr>
          <p:cNvPr id="6" name="Picture 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9A7CBD5A-031D-642E-BB4E-436647ED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743" y="199777"/>
            <a:ext cx="1284514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0AD50-0905-E929-38A6-493E2B6C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23C1-541A-6B47-E182-5CB55894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A1725-0C49-1CE9-EF1A-355E80BAF0CD}"/>
              </a:ext>
            </a:extLst>
          </p:cNvPr>
          <p:cNvSpPr txBox="1"/>
          <p:nvPr/>
        </p:nvSpPr>
        <p:spPr>
          <a:xfrm>
            <a:off x="883767" y="11276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Create data-manager service → Set capture rate &amp; </a:t>
            </a:r>
            <a:r>
              <a:rPr lang="en-US" dirty="0" err="1"/>
              <a:t>ReadImage</a:t>
            </a:r>
            <a:r>
              <a:rPr lang="en-US" dirty="0"/>
              <a:t> method → </a:t>
            </a:r>
            <a:r>
              <a:rPr lang="en-US" b="1" dirty="0"/>
              <a:t>Store frames to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55264-35EF-5F33-37BD-A521F1646C8D}"/>
              </a:ext>
            </a:extLst>
          </p:cNvPr>
          <p:cNvSpPr txBox="1"/>
          <p:nvPr/>
        </p:nvSpPr>
        <p:spPr>
          <a:xfrm>
            <a:off x="1590212" y="2063562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stored to the cloud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BD061-581A-8281-B29F-413A0B216C86}"/>
              </a:ext>
            </a:extLst>
          </p:cNvPr>
          <p:cNvSpPr txBox="1"/>
          <p:nvPr/>
        </p:nvSpPr>
        <p:spPr>
          <a:xfrm>
            <a:off x="6875273" y="2063562"/>
            <a:ext cx="470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Installed </a:t>
            </a:r>
            <a:r>
              <a:rPr lang="en-US" dirty="0" err="1"/>
              <a:t>viam</a:t>
            </a:r>
            <a:r>
              <a:rPr lang="en-US" dirty="0"/>
              <a:t> CLI to run image export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E30CD-A433-7CEF-28BC-3B8524F8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12" t="13219"/>
          <a:stretch>
            <a:fillRect/>
          </a:stretch>
        </p:blipFill>
        <p:spPr>
          <a:xfrm>
            <a:off x="236035" y="2565739"/>
            <a:ext cx="5709673" cy="249394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B77C90-DBA5-D3BE-0789-14A7DF2D1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93" y="2565739"/>
            <a:ext cx="5337786" cy="34943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592273-3ED8-EDE2-C774-722E770385A6}"/>
              </a:ext>
            </a:extLst>
          </p:cNvPr>
          <p:cNvSpPr txBox="1"/>
          <p:nvPr/>
        </p:nvSpPr>
        <p:spPr>
          <a:xfrm>
            <a:off x="5607935" y="6192932"/>
            <a:ext cx="7243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data export --robot-id &lt;robot-id&gt; --component-name cam --method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ReadImage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--output ./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exported_data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C596CC1-629A-2AC5-6775-1719FDC6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32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96D66-2C36-8CBA-3FC3-10C64FA33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E766-92BA-670E-558B-CE54C7D7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93D48-DDE3-B87A-F0C5-2B52E22A1E2F}"/>
              </a:ext>
            </a:extLst>
          </p:cNvPr>
          <p:cNvSpPr txBox="1"/>
          <p:nvPr/>
        </p:nvSpPr>
        <p:spPr>
          <a:xfrm>
            <a:off x="1392989" y="1830479"/>
            <a:ext cx="97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Images stored to the cloud with detection details from </a:t>
            </a:r>
            <a:r>
              <a:rPr lang="en-US" dirty="0" err="1"/>
              <a:t>myPeopleDetector</a:t>
            </a:r>
            <a:r>
              <a:rPr lang="en-US" dirty="0"/>
              <a:t> Vision service</a:t>
            </a:r>
          </a:p>
        </p:txBody>
      </p:sp>
      <p:pic>
        <p:nvPicPr>
          <p:cNvPr id="6" name="Picture 5" descr="A screenshot of a person&#10;&#10;AI-generated content may be incorrect.">
            <a:extLst>
              <a:ext uri="{FF2B5EF4-FFF2-40B4-BE49-F238E27FC236}">
                <a16:creationId xmlns:a16="http://schemas.microsoft.com/office/drawing/2014/main" id="{414A26A9-C915-615C-1E96-FF0BD130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23" y="2492486"/>
            <a:ext cx="5487148" cy="400459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4E79B3-629D-7E18-D1DD-A52B62D2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89" y="2306082"/>
            <a:ext cx="3632200" cy="41910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801D124-546B-453A-BA36-4F06A406D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55E55-5455-51E1-94F0-F18C98BBFE78}"/>
              </a:ext>
            </a:extLst>
          </p:cNvPr>
          <p:cNvSpPr txBox="1"/>
          <p:nvPr/>
        </p:nvSpPr>
        <p:spPr>
          <a:xfrm>
            <a:off x="883767" y="11276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Create data-manager service → Set capture rate &amp; </a:t>
            </a:r>
            <a:r>
              <a:rPr lang="en-US" dirty="0" err="1"/>
              <a:t>ReadImage</a:t>
            </a:r>
            <a:r>
              <a:rPr lang="en-US" dirty="0"/>
              <a:t> method → </a:t>
            </a:r>
            <a:r>
              <a:rPr lang="en-US" b="1" dirty="0"/>
              <a:t>Store frames to cloud</a:t>
            </a:r>
          </a:p>
        </p:txBody>
      </p:sp>
    </p:spTree>
    <p:extLst>
      <p:ext uri="{BB962C8B-B14F-4D97-AF65-F5344CB8AC3E}">
        <p14:creationId xmlns:p14="http://schemas.microsoft.com/office/powerpoint/2010/main" val="2668135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AC98-0ED3-BBD9-C725-749A8E04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Discussion – How the data enables custom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8CC6-C06D-08FA-7E4F-1C980B9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18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I enabled cloud logging for the cam component, which allowed me to capture image frames from my MacBook’s webcam directly to the </a:t>
            </a:r>
            <a:r>
              <a:rPr lang="en-US" sz="2400" dirty="0" err="1"/>
              <a:t>Viam</a:t>
            </a:r>
            <a:r>
              <a:rPr lang="en-US" sz="2400" dirty="0"/>
              <a:t> cloud.</a:t>
            </a:r>
          </a:p>
          <a:p>
            <a:pPr marL="0" indent="0">
              <a:buNone/>
            </a:pPr>
            <a:r>
              <a:rPr lang="en-US" sz="2100" dirty="0"/>
              <a:t>This type of captured image data is valuable for:</a:t>
            </a:r>
          </a:p>
          <a:p>
            <a:pPr lvl="1"/>
            <a:r>
              <a:rPr lang="en-US" sz="2100" dirty="0"/>
              <a:t>Evaluating model accuracy: comparing what the model detects vs what’s actually in the frame.</a:t>
            </a:r>
          </a:p>
          <a:p>
            <a:pPr lvl="1"/>
            <a:r>
              <a:rPr lang="en-US" sz="2100" dirty="0"/>
              <a:t>Labeling custom datasets: using stored images and metadata to label people or other objects.</a:t>
            </a:r>
          </a:p>
          <a:p>
            <a:pPr lvl="1"/>
            <a:r>
              <a:rPr lang="en-US" sz="2100" dirty="0"/>
              <a:t>Retraining or fine-tuning models: creating a customer-specific version of </a:t>
            </a:r>
            <a:r>
              <a:rPr lang="en-US" sz="2100" dirty="0" err="1"/>
              <a:t>EfficientDet</a:t>
            </a:r>
            <a:r>
              <a:rPr lang="en-US" sz="2100" dirty="0"/>
              <a:t>-COCO that performs better on their environment or edge cases.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2100" dirty="0"/>
              <a:t>Exported image data and detection logs can be used to train or validate models in frameworks like </a:t>
            </a:r>
            <a:r>
              <a:rPr lang="en-US" sz="2100" dirty="0" err="1"/>
              <a:t>PyTorch</a:t>
            </a:r>
            <a:r>
              <a:rPr lang="en-US" sz="2100" dirty="0"/>
              <a:t>, TensorFlow, or </a:t>
            </a:r>
            <a:r>
              <a:rPr lang="en-US" sz="2100" dirty="0" err="1"/>
              <a:t>AutoML</a:t>
            </a:r>
            <a:r>
              <a:rPr lang="en-US" sz="2100" dirty="0"/>
              <a:t> pipelines.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2100" dirty="0"/>
              <a:t>Going forward, combining image data with detection metadata (e.g., bounding boxes + class + confidence) provides a complete training set for a custom object detector.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5B849-1252-959A-E53D-A2A0E5AE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6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2F9A-FC2F-7554-670D-9465B11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A3E4C-2A57-4ED8-CAA3-6C45FAFC9287}"/>
              </a:ext>
            </a:extLst>
          </p:cNvPr>
          <p:cNvSpPr txBox="1"/>
          <p:nvPr/>
        </p:nvSpPr>
        <p:spPr>
          <a:xfrm>
            <a:off x="838200" y="1898838"/>
            <a:ext cx="119830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Build a custom sensor module that uses the Vision service I previously created and returns:</a:t>
            </a:r>
          </a:p>
          <a:p>
            <a:endParaRPr lang="en-US" b="1" dirty="0"/>
          </a:p>
          <a:p>
            <a:r>
              <a:rPr lang="en-US" b="1" dirty="0"/>
              <a:t>{’</a:t>
            </a:r>
            <a:r>
              <a:rPr lang="en-US" b="1" dirty="0" err="1"/>
              <a:t>person_detected</a:t>
            </a:r>
            <a:r>
              <a:rPr lang="en-US" b="1" dirty="0"/>
              <a:t>’: 1} if a person is visible to the camera, </a:t>
            </a:r>
          </a:p>
          <a:p>
            <a:r>
              <a:rPr lang="en-US" b="1" dirty="0"/>
              <a:t>and</a:t>
            </a:r>
          </a:p>
          <a:p>
            <a:r>
              <a:rPr lang="en-US" b="1" dirty="0"/>
              <a:t>{’</a:t>
            </a:r>
            <a:r>
              <a:rPr lang="en-US" b="1" dirty="0" err="1"/>
              <a:t>person_detected</a:t>
            </a:r>
            <a:r>
              <a:rPr lang="en-US" b="1" dirty="0"/>
              <a:t>’: 0} if a person is NOT visible to the camera. </a:t>
            </a:r>
          </a:p>
          <a:p>
            <a:endParaRPr lang="en-US" b="1" dirty="0"/>
          </a:p>
          <a:p>
            <a:r>
              <a:rPr lang="en-US" dirty="0"/>
              <a:t>Steps:</a:t>
            </a:r>
          </a:p>
          <a:p>
            <a:br>
              <a:rPr lang="en-US" dirty="0"/>
            </a:br>
            <a:r>
              <a:rPr lang="en-US" dirty="0"/>
              <a:t>1) Module Setup</a:t>
            </a:r>
          </a:p>
          <a:p>
            <a:r>
              <a:rPr lang="en-US" dirty="0"/>
              <a:t>2) Implementation of the Component API</a:t>
            </a:r>
          </a:p>
          <a:p>
            <a:r>
              <a:rPr lang="en-US" dirty="0"/>
              <a:t>3) Adding the Custom Sensor Component to my Machine</a:t>
            </a:r>
          </a:p>
          <a:p>
            <a:r>
              <a:rPr lang="en-US" dirty="0"/>
              <a:t>4) Local Testing</a:t>
            </a:r>
          </a:p>
          <a:p>
            <a:r>
              <a:rPr lang="en-US" dirty="0"/>
              <a:t>5) Error Handling &amp; Fixes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617C6-0F56-30BC-6721-C473FAB1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3450-D922-ABA4-4537-C6FA5E16EA07}"/>
              </a:ext>
            </a:extLst>
          </p:cNvPr>
          <p:cNvSpPr txBox="1"/>
          <p:nvPr/>
        </p:nvSpPr>
        <p:spPr>
          <a:xfrm>
            <a:off x="820271" y="1325563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‘Integrate other physical or virtual hardware’ document. </a:t>
            </a:r>
          </a:p>
        </p:txBody>
      </p:sp>
    </p:spTree>
    <p:extLst>
      <p:ext uri="{BB962C8B-B14F-4D97-AF65-F5344CB8AC3E}">
        <p14:creationId xmlns:p14="http://schemas.microsoft.com/office/powerpoint/2010/main" val="326659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305E0-1EAB-E8D7-BBAF-7D393A4E3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11A8-05D6-574C-59DA-E42DB196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B3B311-EB87-0814-7A62-CFB3C98CD38B}"/>
              </a:ext>
            </a:extLst>
          </p:cNvPr>
          <p:cNvSpPr txBox="1"/>
          <p:nvPr/>
        </p:nvSpPr>
        <p:spPr>
          <a:xfrm>
            <a:off x="838200" y="78339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Scaffold and generate the custom module, generating the necessary stub files (in the sensor-pd folder).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E5336-9234-36A4-D18C-3B8C5D4D27DA}"/>
              </a:ext>
            </a:extLst>
          </p:cNvPr>
          <p:cNvSpPr txBox="1"/>
          <p:nvPr/>
        </p:nvSpPr>
        <p:spPr>
          <a:xfrm>
            <a:off x="51141" y="6211669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the CLI, I used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module generate </a:t>
            </a:r>
            <a:r>
              <a:rPr lang="en-US" dirty="0">
                <a:cs typeface="Courier New" panose="02070309020205020404" pitchFamily="49" charset="0"/>
              </a:rPr>
              <a:t>and followed the relevant prompts.</a:t>
            </a:r>
            <a:endParaRPr lang="en-US" b="1" dirty="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B3605AB-1B9E-7364-8EA8-E976F12E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95"/>
          <a:stretch>
            <a:fillRect/>
          </a:stretch>
        </p:blipFill>
        <p:spPr>
          <a:xfrm>
            <a:off x="981636" y="1271853"/>
            <a:ext cx="3396810" cy="4802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A7AD9-DE7F-489A-FCAF-EA33A097C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114" y="1888164"/>
            <a:ext cx="4330700" cy="43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798BE-D4A7-F8DD-97B7-5890D6DA89CB}"/>
              </a:ext>
            </a:extLst>
          </p:cNvPr>
          <p:cNvSpPr txBox="1"/>
          <p:nvPr/>
        </p:nvSpPr>
        <p:spPr>
          <a:xfrm>
            <a:off x="5952564" y="147979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successfully generated!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AA78B-5616-CFDA-01D2-A6BE877B4565}"/>
              </a:ext>
            </a:extLst>
          </p:cNvPr>
          <p:cNvSpPr txBox="1"/>
          <p:nvPr/>
        </p:nvSpPr>
        <p:spPr>
          <a:xfrm>
            <a:off x="6284445" y="2515888"/>
            <a:ext cx="4462369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Prompts filled:</a:t>
            </a:r>
          </a:p>
          <a:p>
            <a:endParaRPr lang="en-US" u="sng" dirty="0"/>
          </a:p>
          <a:p>
            <a:r>
              <a:rPr lang="en-US" dirty="0"/>
              <a:t>Name: </a:t>
            </a:r>
            <a:r>
              <a:rPr lang="en-US" b="1" dirty="0"/>
              <a:t>sensor-pd</a:t>
            </a:r>
          </a:p>
          <a:p>
            <a:r>
              <a:rPr lang="en-US" dirty="0"/>
              <a:t>Language: </a:t>
            </a:r>
            <a:r>
              <a:rPr lang="en-US" b="1" dirty="0"/>
              <a:t>Python</a:t>
            </a:r>
          </a:p>
          <a:p>
            <a:r>
              <a:rPr lang="en-US" dirty="0"/>
              <a:t>Visibility: </a:t>
            </a:r>
            <a:r>
              <a:rPr lang="en-US" b="1" dirty="0"/>
              <a:t>Private</a:t>
            </a:r>
          </a:p>
          <a:p>
            <a:r>
              <a:rPr lang="en-US" dirty="0"/>
              <a:t>Namespace/Org-ID: </a:t>
            </a:r>
            <a:r>
              <a:rPr lang="en-US" b="1" dirty="0"/>
              <a:t>dl-org</a:t>
            </a:r>
          </a:p>
          <a:p>
            <a:r>
              <a:rPr lang="en-US" dirty="0"/>
              <a:t>Resource to be added: </a:t>
            </a:r>
            <a:r>
              <a:rPr lang="en-US" b="1" dirty="0"/>
              <a:t>Sensor Component</a:t>
            </a:r>
          </a:p>
          <a:p>
            <a:r>
              <a:rPr lang="en-US" dirty="0"/>
              <a:t>Model name: </a:t>
            </a:r>
            <a:r>
              <a:rPr lang="en-US" b="1" dirty="0" err="1"/>
              <a:t>pdetect</a:t>
            </a:r>
            <a:endParaRPr lang="en-US" b="1" dirty="0"/>
          </a:p>
          <a:p>
            <a:r>
              <a:rPr lang="en-US" dirty="0"/>
              <a:t>Cloud build? </a:t>
            </a:r>
            <a:r>
              <a:rPr lang="en-US" b="1" dirty="0"/>
              <a:t>Yes</a:t>
            </a:r>
          </a:p>
          <a:p>
            <a:r>
              <a:rPr lang="en-US" dirty="0"/>
              <a:t>Register module? </a:t>
            </a:r>
            <a:r>
              <a:rPr lang="en-US" b="1" dirty="0"/>
              <a:t>Yes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931A606-35F0-3445-A969-3BB62F27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22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106F3-39DF-F895-4610-3BC9DA60A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0897-B6C4-B884-9F25-47AB56D6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20FC4-8D35-48D1-C104-F62AC004D2D8}"/>
              </a:ext>
            </a:extLst>
          </p:cNvPr>
          <p:cNvSpPr txBox="1"/>
          <p:nvPr/>
        </p:nvSpPr>
        <p:spPr>
          <a:xfrm>
            <a:off x="838200" y="78339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Scaffold and generate the custom module, generating the necessary stub files (in the sensor-pd folder).</a:t>
            </a:r>
            <a:endParaRPr lang="en-US" b="1" dirty="0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632F391-8471-86DE-2266-CD56DF3C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83" y="1874809"/>
            <a:ext cx="4475256" cy="4431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1D9E6D-1B55-6BE1-8F79-3D0047E685C8}"/>
              </a:ext>
            </a:extLst>
          </p:cNvPr>
          <p:cNvSpPr txBox="1"/>
          <p:nvPr/>
        </p:nvSpPr>
        <p:spPr>
          <a:xfrm>
            <a:off x="233081" y="1394298"/>
            <a:ext cx="627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file structure within the generated sensor-pd folder: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A0233-83A0-447C-65E7-502D1FFA0D23}"/>
              </a:ext>
            </a:extLst>
          </p:cNvPr>
          <p:cNvSpPr txBox="1"/>
          <p:nvPr/>
        </p:nvSpPr>
        <p:spPr>
          <a:xfrm>
            <a:off x="5334001" y="2104064"/>
            <a:ext cx="66428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I added or changed files from the auto-generated structure  to implement my custom sensor logic and enable local development and testing:</a:t>
            </a:r>
          </a:p>
          <a:p>
            <a:pPr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reload.sh</a:t>
            </a:r>
            <a:r>
              <a:rPr lang="en-US" dirty="0"/>
              <a:t>  </a:t>
            </a:r>
            <a:r>
              <a:rPr lang="en-US" b="1" dirty="0"/>
              <a:t>(I added)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Script I wrote for </a:t>
            </a:r>
            <a:r>
              <a:rPr lang="en-US" b="1" dirty="0"/>
              <a:t>hot reloading</a:t>
            </a:r>
            <a:r>
              <a:rPr lang="en-US" dirty="0"/>
              <a:t> the module locally.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meta.json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/models/</a:t>
            </a:r>
            <a:r>
              <a:rPr lang="en-US" dirty="0" err="1"/>
              <a:t>pdetect.py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main.py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2EAA5B-C480-9D79-5D88-F74F0041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2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3713-20F4-2F32-F9D0-BF9B1941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Module Architecture: How </a:t>
            </a:r>
            <a:r>
              <a:rPr lang="en-US" sz="3600" dirty="0" err="1"/>
              <a:t>main.py</a:t>
            </a:r>
            <a:r>
              <a:rPr lang="en-US" sz="3600" dirty="0"/>
              <a:t> Registers and Runs the Custom Sensor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3F9D-CE95-69EF-4D9B-841DFE103CF0}"/>
              </a:ext>
            </a:extLst>
          </p:cNvPr>
          <p:cNvSpPr txBox="1"/>
          <p:nvPr/>
        </p:nvSpPr>
        <p:spPr>
          <a:xfrm>
            <a:off x="838201" y="1547253"/>
            <a:ext cx="102598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main.py</a:t>
            </a:r>
            <a:r>
              <a:rPr lang="en-US" dirty="0"/>
              <a:t> is launched by </a:t>
            </a:r>
            <a:r>
              <a:rPr lang="en-US" dirty="0" err="1"/>
              <a:t>reload.sh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loads the module via </a:t>
            </a:r>
            <a:r>
              <a:rPr lang="en-US" dirty="0" err="1"/>
              <a:t>Module.from_args</a:t>
            </a:r>
            <a:r>
              <a:rPr lang="en-US" dirty="0"/>
              <a:t>().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Registers my sensor model (</a:t>
            </a:r>
            <a:r>
              <a:rPr lang="en-US" dirty="0" err="1"/>
              <a:t>dl-org:sensor-pd:pdetect</a:t>
            </a:r>
            <a:r>
              <a:rPr lang="en-US" dirty="0"/>
              <a:t>) into </a:t>
            </a:r>
            <a:r>
              <a:rPr lang="en-US" dirty="0" err="1"/>
              <a:t>Viam’s</a:t>
            </a:r>
            <a:r>
              <a:rPr lang="en-US" dirty="0"/>
              <a:t> resource registry.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points to the </a:t>
            </a:r>
            <a:r>
              <a:rPr lang="en-US" dirty="0" err="1"/>
              <a:t>Pdetect</a:t>
            </a:r>
            <a:r>
              <a:rPr lang="en-US" dirty="0"/>
              <a:t> class in </a:t>
            </a:r>
            <a:r>
              <a:rPr lang="en-US" dirty="0" err="1"/>
              <a:t>pdetect.py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When a resource is created (e.g., sensor-1 in the </a:t>
            </a:r>
            <a:r>
              <a:rPr lang="en-US" dirty="0" err="1"/>
              <a:t>Viam</a:t>
            </a:r>
            <a:r>
              <a:rPr lang="en-US" dirty="0"/>
              <a:t> UI), </a:t>
            </a:r>
            <a:r>
              <a:rPr lang="en-US" dirty="0" err="1"/>
              <a:t>Viam</a:t>
            </a:r>
            <a:r>
              <a:rPr lang="en-US" dirty="0"/>
              <a:t> uses the model triplet to instantiate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pdetect.py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Queries the Vision Service (like </a:t>
            </a:r>
            <a:r>
              <a:rPr lang="en-US" dirty="0" err="1"/>
              <a:t>myPeopleDetector</a:t>
            </a:r>
            <a:r>
              <a:rPr lang="en-US" dirty="0"/>
              <a:t>) to detect people via camera feed.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Returns </a:t>
            </a:r>
            <a:r>
              <a:rPr lang="en-US" dirty="0" err="1"/>
              <a:t>person_detected</a:t>
            </a:r>
            <a:r>
              <a:rPr lang="en-US" dirty="0"/>
              <a:t> = 1 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Viam</a:t>
            </a:r>
            <a:r>
              <a:rPr lang="en-US" dirty="0"/>
              <a:t> App shows live logs and values via the UI, helping me debug and monitor sensor results.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C2D854-9DF6-0BE0-9BD0-C89E04C6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82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FCDEB-916D-5004-ECEE-015A7C40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C813-39FE-9024-9859-F76CC344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D1B83-807B-C73B-FA5D-8559DF503D9E}"/>
              </a:ext>
            </a:extLst>
          </p:cNvPr>
          <p:cNvSpPr txBox="1"/>
          <p:nvPr/>
        </p:nvSpPr>
        <p:spPr>
          <a:xfrm>
            <a:off x="838200" y="126705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custom logic to </a:t>
            </a:r>
            <a:r>
              <a:rPr lang="en-US" dirty="0" err="1"/>
              <a:t>Pdetect</a:t>
            </a:r>
            <a:r>
              <a:rPr lang="en-US" dirty="0"/>
              <a:t> class (</a:t>
            </a:r>
            <a:r>
              <a:rPr lang="en-US" b="1" dirty="0" err="1"/>
              <a:t>pdetect.py</a:t>
            </a:r>
            <a:r>
              <a:rPr lang="en-US" dirty="0"/>
              <a:t>) to execute the goals of Task 3. Following the docs &amp; looking at the ‘simple-module’ example in the </a:t>
            </a:r>
            <a:r>
              <a:rPr lang="en-US" dirty="0" err="1"/>
              <a:t>Viam</a:t>
            </a:r>
            <a:r>
              <a:rPr lang="en-US" dirty="0"/>
              <a:t> Python SDK, I had to make sure I edited the following within </a:t>
            </a:r>
            <a:r>
              <a:rPr lang="en-US" dirty="0" err="1"/>
              <a:t>Pdetect</a:t>
            </a:r>
            <a:r>
              <a:rPr lang="en-US" dirty="0"/>
              <a:t>: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505294-3C6C-FBFA-30A6-952D36BC2C5B}"/>
              </a:ext>
            </a:extLst>
          </p:cNvPr>
          <p:cNvSpPr/>
          <p:nvPr/>
        </p:nvSpPr>
        <p:spPr>
          <a:xfrm>
            <a:off x="2043953" y="2979565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01E502-E099-EC82-7780-75A6437EFB3B}"/>
              </a:ext>
            </a:extLst>
          </p:cNvPr>
          <p:cNvSpPr/>
          <p:nvPr/>
        </p:nvSpPr>
        <p:spPr>
          <a:xfrm>
            <a:off x="4973171" y="2961634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validate_config</a:t>
            </a:r>
            <a:r>
              <a:rPr lang="en-US" dirty="0"/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1F37CC-E672-4A7D-5CF8-4C1D8FA697B0}"/>
              </a:ext>
            </a:extLst>
          </p:cNvPr>
          <p:cNvSpPr/>
          <p:nvPr/>
        </p:nvSpPr>
        <p:spPr>
          <a:xfrm>
            <a:off x="3476066" y="4721450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reconfigure()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847BBE-16B2-BE21-24F2-53DDE0F290A9}"/>
              </a:ext>
            </a:extLst>
          </p:cNvPr>
          <p:cNvSpPr/>
          <p:nvPr/>
        </p:nvSpPr>
        <p:spPr>
          <a:xfrm>
            <a:off x="7646894" y="2961635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get_readings</a:t>
            </a:r>
            <a:r>
              <a:rPr lang="en-US" dirty="0"/>
              <a:t>()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C57017-4109-CC55-6C49-24C90C8B6183}"/>
              </a:ext>
            </a:extLst>
          </p:cNvPr>
          <p:cNvSpPr/>
          <p:nvPr/>
        </p:nvSpPr>
        <p:spPr>
          <a:xfrm>
            <a:off x="6499411" y="4721450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do_command</a:t>
            </a:r>
            <a:r>
              <a:rPr lang="en-US" dirty="0"/>
              <a:t>()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BC3CE4-74EC-0758-D332-83D5D9EE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15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B32C-DF58-7C72-E98A-630B2CFD4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24BC-C81E-C2A2-61CE-530DE94C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82C82-2DD7-5502-C0C0-C33D1AB81463}"/>
              </a:ext>
            </a:extLst>
          </p:cNvPr>
          <p:cNvSpPr txBox="1"/>
          <p:nvPr/>
        </p:nvSpPr>
        <p:spPr>
          <a:xfrm>
            <a:off x="838200" y="1157613"/>
            <a:ext cx="103086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is responsible for creating and returning a new instance of the </a:t>
            </a:r>
            <a:r>
              <a:rPr lang="en-US" dirty="0" err="1"/>
              <a:t>Pdetect</a:t>
            </a:r>
            <a:r>
              <a:rPr lang="en-US" dirty="0"/>
              <a:t> sensor class.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receives the config and dependencies from the </a:t>
            </a:r>
            <a:r>
              <a:rPr lang="en-US" sz="1400" dirty="0" err="1"/>
              <a:t>Viam</a:t>
            </a:r>
            <a:r>
              <a:rPr lang="en-US" sz="1400" dirty="0"/>
              <a:t>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initializes the sensor (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sensor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config.name</a:t>
            </a:r>
            <a:r>
              <a:rPr lang="en-US" sz="1400" dirty="0"/>
              <a:t>)) and then immediately calls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reconfigure()</a:t>
            </a:r>
            <a:r>
              <a:rPr lang="en-US" sz="1400" dirty="0"/>
              <a:t> to apply the configuration and wire up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returns the fully ready-to-use sensor instance.</a:t>
            </a:r>
          </a:p>
          <a:p>
            <a:endParaRPr lang="en-US" dirty="0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181590A-F5C7-E38E-E36A-C172F11D9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665" y="3037639"/>
            <a:ext cx="7562670" cy="306721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63E00-2D23-99A0-FC24-A57021B5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2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265E3-DB50-4647-AFEB-127AF843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E427-52A6-FA0A-CFEE-E43CB4724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  <a:endParaRPr lang="en-US" sz="3200" b="1" dirty="0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9AC09C3-7D6B-4FBF-C38E-2A838352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976" y="3235836"/>
            <a:ext cx="6544973" cy="3120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FAC966-1E0A-CA8E-1EEF-AC18545BB427}"/>
              </a:ext>
            </a:extLst>
          </p:cNvPr>
          <p:cNvSpPr txBox="1"/>
          <p:nvPr/>
        </p:nvSpPr>
        <p:spPr>
          <a:xfrm>
            <a:off x="838200" y="967368"/>
            <a:ext cx="106857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reconfigure():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Triggered when the component’s configuration is updated in the </a:t>
            </a:r>
            <a:r>
              <a:rPr lang="en-US" dirty="0" err="1"/>
              <a:t>Viam</a:t>
            </a:r>
            <a:r>
              <a:rPr lang="en-US" dirty="0"/>
              <a:t>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Reads the latest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value from the incoming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dirty="0"/>
              <a:t> 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Validates that the required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attribute exists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Retrieves the required dependency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myPeopleDetector</a:t>
            </a:r>
            <a:r>
              <a:rPr lang="en-US" sz="1400" dirty="0"/>
              <a:t> from the dependency map (throws error if not available)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Casts that dependency as a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VisionClient</a:t>
            </a:r>
            <a:r>
              <a:rPr lang="en-US" sz="1400" dirty="0"/>
              <a:t> for person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Stores both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/>
              <a:t> and vision client internally for use in detection logic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Calls the base class implementation (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super().reconfigure(...)</a:t>
            </a:r>
            <a:r>
              <a:rPr lang="en-US" sz="1400" dirty="0"/>
              <a:t>) to ensure any built-in updates are applied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79B25D-F473-5D20-6C16-7D637D51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0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C439-9246-B9B0-266F-D839BA2D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281A-2DC4-ACCD-BCBC-79D17897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Task 1: Vision</a:t>
            </a:r>
          </a:p>
          <a:p>
            <a:pPr lvl="1"/>
            <a:r>
              <a:rPr lang="en-US" sz="1800" dirty="0"/>
              <a:t>Configure a basic camera component and use </a:t>
            </a:r>
            <a:r>
              <a:rPr lang="en-US" sz="1800" dirty="0" err="1"/>
              <a:t>Viam’s</a:t>
            </a:r>
            <a:r>
              <a:rPr lang="en-US" sz="1800" dirty="0"/>
              <a:t> vision service to implement a simple object detector</a:t>
            </a:r>
          </a:p>
          <a:p>
            <a:r>
              <a:rPr lang="en-US" sz="2400" dirty="0"/>
              <a:t>Task 2: Cloud Integration</a:t>
            </a:r>
          </a:p>
          <a:p>
            <a:pPr lvl="1"/>
            <a:r>
              <a:rPr lang="en-US" sz="1800" dirty="0"/>
              <a:t>Configure </a:t>
            </a:r>
            <a:r>
              <a:rPr lang="en-US" sz="1800" dirty="0" err="1"/>
              <a:t>Viam’s</a:t>
            </a:r>
            <a:r>
              <a:rPr lang="en-US" sz="1800" dirty="0"/>
              <a:t> data capture service to store camera frames into the cloud</a:t>
            </a:r>
          </a:p>
          <a:p>
            <a:pPr lvl="1"/>
            <a:r>
              <a:rPr lang="en-US" sz="1800" dirty="0"/>
              <a:t>How could we use this data to possibly create a custom model?</a:t>
            </a:r>
          </a:p>
          <a:p>
            <a:r>
              <a:rPr lang="en-US" sz="2400" dirty="0"/>
              <a:t>Task 3: Modular Registry</a:t>
            </a:r>
          </a:p>
          <a:p>
            <a:pPr lvl="1"/>
            <a:r>
              <a:rPr lang="en-US" sz="1800" dirty="0"/>
              <a:t>Create a custom sensor (calling the previously created vision service)</a:t>
            </a:r>
          </a:p>
          <a:p>
            <a:pPr lvl="1"/>
            <a:r>
              <a:rPr lang="en-US" sz="1800" dirty="0"/>
              <a:t>Should have a single field called “person detected” </a:t>
            </a:r>
          </a:p>
          <a:p>
            <a:pPr lvl="1"/>
            <a:r>
              <a:rPr lang="en-US" sz="1800" dirty="0"/>
              <a:t>Set to 1 if a person is detected, and 0 if no person is detected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8FCE7-FE51-E3A1-9A1F-665CA645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2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B5900-DCBF-707C-5DDA-B5B84C82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3C24C-A678-E6D3-DC52-6F98CE14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C84F9-B8E3-BF31-CB65-67BD3C7619FA}"/>
              </a:ext>
            </a:extLst>
          </p:cNvPr>
          <p:cNvSpPr txBox="1"/>
          <p:nvPr/>
        </p:nvSpPr>
        <p:spPr>
          <a:xfrm>
            <a:off x="1493223" y="798548"/>
            <a:ext cx="920555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validate_config</a:t>
            </a:r>
            <a:r>
              <a:rPr lang="en-US" dirty="0"/>
              <a:t>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 that the user-supplied configuration is valid before the module is started.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Checks if the required "</a:t>
            </a:r>
            <a:r>
              <a:rPr lang="en-US" sz="1400" dirty="0" err="1"/>
              <a:t>camera_name</a:t>
            </a:r>
            <a:r>
              <a:rPr lang="en-US" sz="1400" dirty="0"/>
              <a:t>" attribute is present.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If it’s missing, it raises an error so the module doesn’t run with invalid settings.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Declares required and optional dependencies for the module.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Dependencies returned: 	required: "</a:t>
            </a:r>
            <a:r>
              <a:rPr lang="en-US" sz="1400" dirty="0" err="1"/>
              <a:t>myPeopleDetector</a:t>
            </a:r>
            <a:r>
              <a:rPr lang="en-US" sz="1400" dirty="0"/>
              <a:t>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This tells </a:t>
            </a:r>
            <a:r>
              <a:rPr lang="en-US" sz="1400" dirty="0" err="1"/>
              <a:t>Viam</a:t>
            </a:r>
            <a:r>
              <a:rPr lang="en-US" sz="1400" dirty="0"/>
              <a:t> to pass in the Vision service resource with this name at runtime</a:t>
            </a:r>
            <a:r>
              <a:rPr lang="en-US" dirty="0"/>
              <a:t>.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095EDE8-FC6D-9AA1-B655-06D1E9ED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242" y="2955087"/>
            <a:ext cx="7978588" cy="35838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70E5A-705D-CA37-7CB4-176A7887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26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A497D-0225-0617-210B-4A3E6A2D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EDF8-2165-F162-F323-4096470C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50B07-0A38-1050-B559-E0F2154DB69B}"/>
              </a:ext>
            </a:extLst>
          </p:cNvPr>
          <p:cNvSpPr txBox="1"/>
          <p:nvPr/>
        </p:nvSpPr>
        <p:spPr>
          <a:xfrm>
            <a:off x="1451422" y="755916"/>
            <a:ext cx="9289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do_command</a:t>
            </a:r>
            <a:r>
              <a:rPr lang="en-US" dirty="0"/>
              <a:t>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the sensor to query the `</a:t>
            </a:r>
            <a:r>
              <a:rPr lang="en-US" dirty="0" err="1"/>
              <a:t>myPeopleDetector</a:t>
            </a:r>
            <a:r>
              <a:rPr lang="en-US" dirty="0"/>
              <a:t>` vision service and returns `</a:t>
            </a:r>
            <a:r>
              <a:rPr lang="en-US" dirty="0" err="1"/>
              <a:t>person_detected</a:t>
            </a:r>
            <a:r>
              <a:rPr lang="en-US" dirty="0"/>
              <a:t>: 1` if a person is seen with &gt;0.5 confidence, otherwise 0. </a:t>
            </a:r>
          </a:p>
          <a:p>
            <a:endParaRPr lang="en-US" dirty="0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C8EF621-B18A-8112-0496-40AC428E4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942" y="1834791"/>
            <a:ext cx="6070601" cy="502320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B6DE2-318A-9444-B556-9157CD7A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79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EFEC8-FCB4-061F-52DE-D690CC51D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D74B8-3557-2ABE-818A-D4D12C7D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6A250-8E43-4C28-FE7A-A82A9BF19501}"/>
              </a:ext>
            </a:extLst>
          </p:cNvPr>
          <p:cNvSpPr txBox="1"/>
          <p:nvPr/>
        </p:nvSpPr>
        <p:spPr>
          <a:xfrm>
            <a:off x="838200" y="766340"/>
            <a:ext cx="1069311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get_readings</a:t>
            </a:r>
            <a:r>
              <a:rPr lang="en-US" dirty="0"/>
              <a:t>():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sensor interface that </a:t>
            </a:r>
            <a:r>
              <a:rPr lang="en-US" sz="1400" dirty="0" err="1"/>
              <a:t>Viam</a:t>
            </a:r>
            <a:r>
              <a:rPr lang="en-US" sz="1400" dirty="0"/>
              <a:t> calls to retrieve the latest data from the sensor.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Invokes the internal </a:t>
            </a:r>
            <a:r>
              <a:rPr lang="en-US" sz="1400" dirty="0" err="1"/>
              <a:t>do_command</a:t>
            </a:r>
            <a:r>
              <a:rPr lang="en-US" sz="1400" dirty="0"/>
              <a:t>() method to perform the actual person detection logic.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Wraps the result from </a:t>
            </a:r>
            <a:r>
              <a:rPr lang="en-US" dirty="0" err="1"/>
              <a:t>do_command</a:t>
            </a:r>
            <a:r>
              <a:rPr lang="en-US" dirty="0"/>
              <a:t>() in a dictionary with a consistent sensor reading key: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Returns: { "</a:t>
            </a:r>
            <a:r>
              <a:rPr lang="en-US" sz="1400" dirty="0" err="1"/>
              <a:t>person_detected</a:t>
            </a:r>
            <a:r>
              <a:rPr lang="en-US" sz="1400" dirty="0"/>
              <a:t>": 1 } if a person is detected, Returns: { "</a:t>
            </a:r>
            <a:r>
              <a:rPr lang="en-US" sz="1400" dirty="0" err="1"/>
              <a:t>person_detected</a:t>
            </a:r>
            <a:r>
              <a:rPr lang="en-US" sz="1400" dirty="0"/>
              <a:t>": 0 } if no person is detected.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ensures compatibility with the </a:t>
            </a:r>
            <a:r>
              <a:rPr lang="en-US" dirty="0" err="1"/>
              <a:t>Viam</a:t>
            </a:r>
            <a:r>
              <a:rPr lang="en-US" dirty="0"/>
              <a:t> Sensor API, allowing the module to be used like any other built-in </a:t>
            </a:r>
            <a:r>
              <a:rPr lang="en-US" dirty="0" err="1"/>
              <a:t>Viam</a:t>
            </a:r>
            <a:r>
              <a:rPr lang="en-US" dirty="0"/>
              <a:t> sensor.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E03CD00-2653-A5DB-DFB3-F50DBF1F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344" y="2899300"/>
            <a:ext cx="5140825" cy="382217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3E8EF53-1FCF-60BB-C612-27671EC4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99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8630C-3CCB-DEE0-7701-E5163766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C9-6E29-DD96-AADF-8008D87E1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3D896-AD34-9563-FA49-EB34B99F8F46}"/>
              </a:ext>
            </a:extLst>
          </p:cNvPr>
          <p:cNvSpPr txBox="1"/>
          <p:nvPr/>
        </p:nvSpPr>
        <p:spPr>
          <a:xfrm>
            <a:off x="1153243" y="898603"/>
            <a:ext cx="103456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main.py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Uses </a:t>
            </a:r>
            <a:r>
              <a:rPr lang="en-US" sz="1400" dirty="0" err="1"/>
              <a:t>Viam’s</a:t>
            </a:r>
            <a:r>
              <a:rPr lang="en-US" sz="1400" dirty="0"/>
              <a:t> registry to register the </a:t>
            </a:r>
            <a:r>
              <a:rPr lang="en-US" sz="1400" dirty="0" err="1"/>
              <a:t>pdetect</a:t>
            </a:r>
            <a:r>
              <a:rPr lang="en-US" sz="1400" dirty="0"/>
              <a:t> model under the Sensor API, linking the model name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dl-org:sensor-pd:pdetect</a:t>
            </a:r>
            <a:r>
              <a:rPr lang="en-US" sz="1400" dirty="0"/>
              <a:t>) to my </a:t>
            </a:r>
            <a:r>
              <a:rPr lang="en-US" sz="1400" dirty="0" err="1"/>
              <a:t>Pdetect</a:t>
            </a:r>
            <a:r>
              <a:rPr lang="en-US" sz="1400" dirty="0"/>
              <a:t> implementation.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Includes error handling to avoid duplicate registration when hot reloading.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Attaches the registered model to the module so it can be discovered and used by the </a:t>
            </a:r>
            <a:r>
              <a:rPr lang="en-US" sz="1400" dirty="0" err="1"/>
              <a:t>Viam</a:t>
            </a:r>
            <a:r>
              <a:rPr lang="en-US" sz="1400" dirty="0"/>
              <a:t> RDK.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Initializes and launches the module to connect with the </a:t>
            </a:r>
            <a:r>
              <a:rPr lang="en-US" sz="1400" dirty="0" err="1"/>
              <a:t>Viam</a:t>
            </a:r>
            <a:r>
              <a:rPr lang="en-US" sz="1400" dirty="0"/>
              <a:t> cloud, enabling remote control and configuration. </a:t>
            </a:r>
          </a:p>
          <a:p>
            <a:endParaRPr lang="en-US" dirty="0"/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7D13495-B46B-1746-32C9-E222A8AE9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708" y="2491254"/>
            <a:ext cx="7492078" cy="423022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8B25A-6D27-1DBC-2C5C-13B72ED6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0C56-908E-AA63-2515-13526142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86C1-2554-E7F8-3CB3-40E28883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Local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6972B-8B25-98B0-5E60-44736BB5C3FA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Test my custom module locally. 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66DE687-467C-8034-2E1D-81B79B24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79" y="1861811"/>
            <a:ext cx="11436241" cy="3134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9FAB8-5775-A051-4B6B-6F4F269081CA}"/>
              </a:ext>
            </a:extLst>
          </p:cNvPr>
          <p:cNvSpPr txBox="1"/>
          <p:nvPr/>
        </p:nvSpPr>
        <p:spPr>
          <a:xfrm>
            <a:off x="3231777" y="5220975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 to configure my local module on my machine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D78CF-9708-3836-A821-B80CCE8C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0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BB8C-482B-44E7-6F10-AFBDE20F2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B044-56B3-A842-008C-E0CFE0AB4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Adding &amp; Testing the Sensor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C001A-E40C-F070-9313-700E4AD87F8B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my custom sensor component in the </a:t>
            </a:r>
            <a:r>
              <a:rPr lang="en-US" dirty="0" err="1"/>
              <a:t>Viam</a:t>
            </a:r>
            <a:r>
              <a:rPr lang="en-US" dirty="0"/>
              <a:t> UI.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3583E2-3DA9-9172-A449-4A38E4CF3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95" y="1602951"/>
            <a:ext cx="3823447" cy="450317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D0E1EA-3254-3B2B-3289-C58E2D90A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756" y="1683438"/>
            <a:ext cx="3797975" cy="4342197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99CE40-E31D-DB37-E1C2-9909CE1C0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49" y="1683437"/>
            <a:ext cx="3211207" cy="434219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684B14-8941-6418-686E-8CCB146DABAD}"/>
              </a:ext>
            </a:extLst>
          </p:cNvPr>
          <p:cNvCxnSpPr/>
          <p:nvPr/>
        </p:nvCxnSpPr>
        <p:spPr>
          <a:xfrm>
            <a:off x="377879" y="5827059"/>
            <a:ext cx="733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093EE56-516F-93F8-5A30-B11B7D40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39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6918B-AD5F-FBED-2B67-2D6BC3F47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4419-CE31-DD7D-9980-88E84C1D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Adding &amp; Testing the Sensor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E05-EC31-898E-40BB-0EA39B598C30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Test my custom sensor component in the </a:t>
            </a:r>
            <a:r>
              <a:rPr lang="en-US" dirty="0" err="1"/>
              <a:t>Viam</a:t>
            </a:r>
            <a:r>
              <a:rPr lang="en-US" dirty="0"/>
              <a:t> UI. </a:t>
            </a:r>
          </a:p>
        </p:txBody>
      </p:sp>
      <p:pic>
        <p:nvPicPr>
          <p:cNvPr id="4" name="task3_person_detector_test.mov">
            <a:hlinkClick r:id="" action="ppaction://media"/>
            <a:extLst>
              <a:ext uri="{FF2B5EF4-FFF2-40B4-BE49-F238E27FC236}">
                <a16:creationId xmlns:a16="http://schemas.microsoft.com/office/drawing/2014/main" id="{5015841C-45CB-E942-1D42-9166F066CC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8946" y="1445531"/>
            <a:ext cx="6060608" cy="52690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D32C-52FD-64A1-B18D-7AEE48D1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0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C1316-3F98-F774-D23C-4AF918853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8FD5-02AE-4E10-64BB-B053430F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4347E-9ABA-EDB5-D6ED-D9FDC759FEEC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errors and fix bugs to complete Task 3.</a:t>
            </a:r>
          </a:p>
        </p:txBody>
      </p:sp>
      <p:pic>
        <p:nvPicPr>
          <p:cNvPr id="9" name="Picture 8" descr="A computer error message&#10;&#10;AI-generated content may be incorrect.">
            <a:extLst>
              <a:ext uri="{FF2B5EF4-FFF2-40B4-BE49-F238E27FC236}">
                <a16:creationId xmlns:a16="http://schemas.microsoft.com/office/drawing/2014/main" id="{0455A91B-FD75-7C38-EB1D-FC09EA384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46" y="4591761"/>
            <a:ext cx="5750154" cy="1367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07BA36-DDAF-9F01-95D4-12737F5BB26C}"/>
              </a:ext>
            </a:extLst>
          </p:cNvPr>
          <p:cNvSpPr txBox="1"/>
          <p:nvPr/>
        </p:nvSpPr>
        <p:spPr>
          <a:xfrm>
            <a:off x="838200" y="1522404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DuplicateResourceError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Cannot add resource with duplicate name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rdk:component:sensor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dl-org:sensor-pd:pdetect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dirty="0"/>
              <a:t>→ caused registration error (below)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Cause: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module attempted to register the same resource more than once during hot reloads.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 (</a:t>
            </a:r>
            <a:r>
              <a:rPr lang="en-US" b="1" dirty="0" err="1"/>
              <a:t>main.py</a:t>
            </a:r>
            <a:r>
              <a:rPr lang="en-US" dirty="0"/>
              <a:t>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Wrapped the registration line in a try/except block to catch and suppress the </a:t>
            </a:r>
            <a:r>
              <a:rPr lang="en-US" dirty="0" err="1"/>
              <a:t>DuplicateResourceError</a:t>
            </a:r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90002-FA73-6BBB-7884-68DA5EA54F9A}"/>
              </a:ext>
            </a:extLst>
          </p:cNvPr>
          <p:cNvSpPr txBox="1"/>
          <p:nvPr/>
        </p:nvSpPr>
        <p:spPr>
          <a:xfrm>
            <a:off x="1357665" y="5959640"/>
            <a:ext cx="37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Registration error caused by duplicate registration</a:t>
            </a:r>
          </a:p>
        </p:txBody>
      </p: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FB74576-6676-3FC2-045B-F55AB394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1" t="65063" b="19239"/>
          <a:stretch>
            <a:fillRect/>
          </a:stretch>
        </p:blipFill>
        <p:spPr>
          <a:xfrm>
            <a:off x="6324600" y="5180075"/>
            <a:ext cx="5521554" cy="664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A90A19-4197-968E-D235-5D232D725752}"/>
              </a:ext>
            </a:extLst>
          </p:cNvPr>
          <p:cNvSpPr txBox="1"/>
          <p:nvPr/>
        </p:nvSpPr>
        <p:spPr>
          <a:xfrm>
            <a:off x="6427160" y="5959639"/>
            <a:ext cx="5316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try/except block to catch and suppress the </a:t>
            </a:r>
            <a:r>
              <a:rPr lang="en-US" dirty="0" err="1"/>
              <a:t>DuplicateResourceError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8EE4CD3-79CB-989A-E259-A5354E10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25552-7DE0-52D0-18D2-5186686F5DE5}"/>
              </a:ext>
            </a:extLst>
          </p:cNvPr>
          <p:cNvSpPr txBox="1"/>
          <p:nvPr/>
        </p:nvSpPr>
        <p:spPr>
          <a:xfrm>
            <a:off x="6255684" y="4803806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fix:</a:t>
            </a:r>
          </a:p>
        </p:txBody>
      </p:sp>
      <p:pic>
        <p:nvPicPr>
          <p:cNvPr id="16" name="Picture 1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E7B1433-DB33-DFF0-14CA-C885754EB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1" t="69679" b="26768"/>
          <a:stretch>
            <a:fillRect/>
          </a:stretch>
        </p:blipFill>
        <p:spPr>
          <a:xfrm>
            <a:off x="6324599" y="4591761"/>
            <a:ext cx="5521554" cy="1503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36DD29-B406-A2AF-2D39-712697D46D74}"/>
              </a:ext>
            </a:extLst>
          </p:cNvPr>
          <p:cNvSpPr txBox="1"/>
          <p:nvPr/>
        </p:nvSpPr>
        <p:spPr>
          <a:xfrm>
            <a:off x="6255684" y="4222429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fix:</a:t>
            </a:r>
          </a:p>
        </p:txBody>
      </p:sp>
    </p:spTree>
    <p:extLst>
      <p:ext uri="{BB962C8B-B14F-4D97-AF65-F5344CB8AC3E}">
        <p14:creationId xmlns:p14="http://schemas.microsoft.com/office/powerpoint/2010/main" val="2938826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FE3F-EA84-559A-4495-1111B6A1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16266-C217-635A-7B09-32F5E056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C9018-3444-8BF1-E64D-FA0CF08A61BE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errors and fix bugs to complete Task 3.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FA51C-BEE4-2124-A13F-C8B6412EEC11}"/>
              </a:ext>
            </a:extLst>
          </p:cNvPr>
          <p:cNvSpPr txBox="1"/>
          <p:nvPr/>
        </p:nvSpPr>
        <p:spPr>
          <a:xfrm>
            <a:off x="838200" y="1457642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Cannot instantiate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typing.Union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Cause: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Attempted to wrap a basic type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) inside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/>
              <a:t>, which isn’t necessary and led to incompatible typing. (</a:t>
            </a:r>
            <a:r>
              <a:rPr lang="en-US" dirty="0" err="1"/>
              <a:t>SensorReading</a:t>
            </a:r>
            <a:r>
              <a:rPr lang="en-US" dirty="0"/>
              <a:t> is a type alias)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 (</a:t>
            </a:r>
            <a:r>
              <a:rPr lang="en-US" b="1" dirty="0" err="1"/>
              <a:t>pdetect.py</a:t>
            </a:r>
            <a:r>
              <a:rPr lang="en-US" b="1" dirty="0"/>
              <a:t> → </a:t>
            </a:r>
            <a:r>
              <a:rPr lang="en-US" b="1" dirty="0" err="1"/>
              <a:t>get_readings</a:t>
            </a:r>
            <a:r>
              <a:rPr lang="en-US" b="1" dirty="0"/>
              <a:t>() </a:t>
            </a:r>
            <a:r>
              <a:rPr lang="en-US" dirty="0"/>
              <a:t>method):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Removed the use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and returned a plain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 instead.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87CE0-5C57-B125-A2BC-640FC892EFC9}"/>
              </a:ext>
            </a:extLst>
          </p:cNvPr>
          <p:cNvSpPr txBox="1"/>
          <p:nvPr/>
        </p:nvSpPr>
        <p:spPr>
          <a:xfrm>
            <a:off x="1357663" y="5590308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Error found in sensor_1 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CAE54-388D-F772-E2FE-D9EBE86BBE57}"/>
              </a:ext>
            </a:extLst>
          </p:cNvPr>
          <p:cNvSpPr txBox="1"/>
          <p:nvPr/>
        </p:nvSpPr>
        <p:spPr>
          <a:xfrm>
            <a:off x="7107821" y="5959640"/>
            <a:ext cx="37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Removed the use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Picture 4" descr="A close up of a message&#10;&#10;AI-generated content may be incorrect.">
            <a:extLst>
              <a:ext uri="{FF2B5EF4-FFF2-40B4-BE49-F238E27FC236}">
                <a16:creationId xmlns:a16="http://schemas.microsoft.com/office/drawing/2014/main" id="{DA73778E-CDBF-42DE-AEEF-C1DCD3EE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33" y="4388569"/>
            <a:ext cx="6692154" cy="106323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BD338-0779-38E4-E6D4-08BA639D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8D297-5D5F-07C3-85F0-CE381B01CD78}"/>
              </a:ext>
            </a:extLst>
          </p:cNvPr>
          <p:cNvSpPr txBox="1"/>
          <p:nvPr/>
        </p:nvSpPr>
        <p:spPr>
          <a:xfrm>
            <a:off x="6579744" y="4874727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fix: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1C40A7-E094-5DB0-61EC-559C94232BD2}"/>
              </a:ext>
            </a:extLst>
          </p:cNvPr>
          <p:cNvSpPr txBox="1"/>
          <p:nvPr/>
        </p:nvSpPr>
        <p:spPr>
          <a:xfrm>
            <a:off x="6579744" y="4019237"/>
            <a:ext cx="54201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fix: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(int(result["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"]))}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4B421B-58D9-BDDD-0700-F49C49864733}"/>
              </a:ext>
            </a:extLst>
          </p:cNvPr>
          <p:cNvSpPr txBox="1"/>
          <p:nvPr/>
        </p:nvSpPr>
        <p:spPr>
          <a:xfrm>
            <a:off x="6579744" y="5163400"/>
            <a:ext cx="54201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int(result["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"])}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70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B9CA1-7248-FE23-B46A-067F1AC4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67E7-E491-8D81-68B1-7E2DB84F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Next Steps: Upload Module to </a:t>
            </a:r>
            <a:r>
              <a:rPr lang="en-US" sz="3200" dirty="0" err="1"/>
              <a:t>Viam</a:t>
            </a:r>
            <a:r>
              <a:rPr lang="en-US" sz="3200" dirty="0"/>
              <a:t> Registry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A2F17-C035-6F57-CE23-E4CFB5AEF6E7}"/>
              </a:ext>
            </a:extLst>
          </p:cNvPr>
          <p:cNvSpPr txBox="1"/>
          <p:nvPr/>
        </p:nvSpPr>
        <p:spPr>
          <a:xfrm>
            <a:off x="608039" y="963638"/>
            <a:ext cx="10515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Set your module to public or private visibility.</a:t>
            </a:r>
            <a:endParaRPr lang="en-US" dirty="0"/>
          </a:p>
          <a:p>
            <a:r>
              <a:rPr lang="en-US" dirty="0"/>
              <a:t>When running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module generate</a:t>
            </a:r>
            <a:r>
              <a:rPr lang="en-US" dirty="0"/>
              <a:t>, choose whether others can access the module.</a:t>
            </a:r>
          </a:p>
          <a:p>
            <a:endParaRPr lang="en-US" dirty="0"/>
          </a:p>
          <a:p>
            <a:r>
              <a:rPr lang="en-US" b="1" dirty="0"/>
              <a:t>2. Update </a:t>
            </a:r>
            <a:r>
              <a:rPr lang="en-US" b="1" dirty="0" err="1"/>
              <a:t>meta.json</a:t>
            </a:r>
            <a:r>
              <a:rPr lang="en-US" b="1" dirty="0"/>
              <a:t>.</a:t>
            </a:r>
            <a:endParaRPr lang="en-US" dirty="0"/>
          </a:p>
          <a:p>
            <a:r>
              <a:rPr lang="en-US" dirty="0"/>
              <a:t>Ensure the </a:t>
            </a:r>
            <a:r>
              <a:rPr lang="en-US" dirty="0" err="1"/>
              <a:t>entrypoint</a:t>
            </a:r>
            <a:r>
              <a:rPr lang="en-US" dirty="0"/>
              <a:t>, build, path, and supported arch values are set correctly.</a:t>
            </a:r>
          </a:p>
          <a:p>
            <a:r>
              <a:rPr lang="en-US" dirty="0"/>
              <a:t>This file tells </a:t>
            </a:r>
            <a:r>
              <a:rPr lang="en-US" dirty="0" err="1"/>
              <a:t>Viam</a:t>
            </a:r>
            <a:r>
              <a:rPr lang="en-US" dirty="0"/>
              <a:t> how to build, package, and run the module.</a:t>
            </a:r>
          </a:p>
          <a:p>
            <a:endParaRPr lang="en-US" dirty="0"/>
          </a:p>
          <a:p>
            <a:r>
              <a:rPr lang="en-US" b="1" dirty="0"/>
              <a:t>3. Package your module.</a:t>
            </a:r>
            <a:endParaRPr lang="en-US" dirty="0"/>
          </a:p>
          <a:p>
            <a:r>
              <a:rPr lang="en-US" dirty="0"/>
              <a:t>Run the build command (or use </a:t>
            </a:r>
            <a:r>
              <a:rPr lang="en-US" dirty="0" err="1"/>
              <a:t>build.sh</a:t>
            </a:r>
            <a:r>
              <a:rPr lang="en-US" dirty="0"/>
              <a:t>) to create a </a:t>
            </a:r>
            <a:r>
              <a:rPr lang="en-US" dirty="0" err="1"/>
              <a:t>module.tar.gz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b="1" dirty="0"/>
              <a:t>4. Login to </a:t>
            </a:r>
            <a:r>
              <a:rPr lang="en-US" b="1" dirty="0" err="1"/>
              <a:t>Viam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/>
              <a:t>5. Register your module.</a:t>
            </a:r>
          </a:p>
          <a:p>
            <a:endParaRPr lang="en-US" b="1" dirty="0"/>
          </a:p>
          <a:p>
            <a:r>
              <a:rPr lang="en-US" b="1" dirty="0"/>
              <a:t>6. Upload your module.</a:t>
            </a:r>
          </a:p>
          <a:p>
            <a:r>
              <a:rPr lang="en-US" dirty="0"/>
              <a:t>Push the module to the registry. </a:t>
            </a:r>
          </a:p>
          <a:p>
            <a:endParaRPr lang="en-US" dirty="0"/>
          </a:p>
          <a:p>
            <a:r>
              <a:rPr lang="en-US" b="1" dirty="0"/>
              <a:t>7. Use the module in the cloud.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B3BCC-5B2D-BEB5-F1DE-6953B2AAE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7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EBB1-7DD6-FE7E-1582-FAA7D4B3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-9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Platform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9A072-4F1D-4C9D-0968-2550ACB3D59A}"/>
              </a:ext>
            </a:extLst>
          </p:cNvPr>
          <p:cNvSpPr txBox="1"/>
          <p:nvPr/>
        </p:nvSpPr>
        <p:spPr>
          <a:xfrm>
            <a:off x="3526972" y="1863853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App.viam.com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B80792-92F7-4A49-3778-F9410552C90A}"/>
              </a:ext>
            </a:extLst>
          </p:cNvPr>
          <p:cNvCxnSpPr>
            <a:stCxn id="6" idx="3"/>
          </p:cNvCxnSpPr>
          <p:nvPr/>
        </p:nvCxnSpPr>
        <p:spPr>
          <a:xfrm flipV="1">
            <a:off x="5442858" y="2045508"/>
            <a:ext cx="798285" cy="30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116259-23B5-4BCE-49CA-6824692A217B}"/>
              </a:ext>
            </a:extLst>
          </p:cNvPr>
          <p:cNvSpPr txBox="1"/>
          <p:nvPr/>
        </p:nvSpPr>
        <p:spPr>
          <a:xfrm>
            <a:off x="6241143" y="1860842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storage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A732E-625F-7762-84E9-0A3CE44D1FA1}"/>
              </a:ext>
            </a:extLst>
          </p:cNvPr>
          <p:cNvSpPr txBox="1"/>
          <p:nvPr/>
        </p:nvSpPr>
        <p:spPr>
          <a:xfrm>
            <a:off x="551541" y="2837005"/>
            <a:ext cx="256903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Smart machine part: </a:t>
            </a:r>
          </a:p>
          <a:p>
            <a:r>
              <a:rPr lang="en-US" sz="1400" i="1" dirty="0" err="1"/>
              <a:t>david</a:t>
            </a:r>
            <a:r>
              <a:rPr lang="en-US" sz="1400" i="1" dirty="0"/>
              <a:t>-</a:t>
            </a:r>
            <a:r>
              <a:rPr lang="en-US" sz="1400" i="1" dirty="0" err="1"/>
              <a:t>macbook</a:t>
            </a:r>
            <a:r>
              <a:rPr lang="en-US" sz="1400" i="1" dirty="0"/>
              <a:t>-main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B2598B-E317-D052-D8D6-5BF7EFC77318}"/>
              </a:ext>
            </a:extLst>
          </p:cNvPr>
          <p:cNvSpPr/>
          <p:nvPr/>
        </p:nvSpPr>
        <p:spPr>
          <a:xfrm>
            <a:off x="547915" y="2816475"/>
            <a:ext cx="11249638" cy="36739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C0C27B-3587-2ED8-E085-D911F64AAD94}"/>
              </a:ext>
            </a:extLst>
          </p:cNvPr>
          <p:cNvSpPr/>
          <p:nvPr/>
        </p:nvSpPr>
        <p:spPr>
          <a:xfrm>
            <a:off x="3080658" y="1320799"/>
            <a:ext cx="5308599" cy="11552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849622A8-D252-D3F2-ED1D-A0F21D1980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10" t="40189" r="12540" b="40318"/>
          <a:stretch>
            <a:fillRect/>
          </a:stretch>
        </p:blipFill>
        <p:spPr>
          <a:xfrm>
            <a:off x="4949570" y="1428510"/>
            <a:ext cx="1059343" cy="2803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B236DE-E708-D274-A6A1-CE74549B3A6D}"/>
              </a:ext>
            </a:extLst>
          </p:cNvPr>
          <p:cNvSpPr txBox="1"/>
          <p:nvPr/>
        </p:nvSpPr>
        <p:spPr>
          <a:xfrm>
            <a:off x="6008913" y="1386983"/>
            <a:ext cx="10593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01408-B54E-A727-2DFC-9899C507F0A3}"/>
              </a:ext>
            </a:extLst>
          </p:cNvPr>
          <p:cNvSpPr txBox="1"/>
          <p:nvPr/>
        </p:nvSpPr>
        <p:spPr>
          <a:xfrm>
            <a:off x="4884057" y="3067837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viam</a:t>
            </a:r>
            <a:r>
              <a:rPr lang="en-US" dirty="0"/>
              <a:t>-server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C2FB9-FA49-9310-FF16-C50E82131959}"/>
              </a:ext>
            </a:extLst>
          </p:cNvPr>
          <p:cNvSpPr txBox="1"/>
          <p:nvPr/>
        </p:nvSpPr>
        <p:spPr>
          <a:xfrm>
            <a:off x="1981200" y="3980671"/>
            <a:ext cx="19158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Webcam: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(“cam“)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4915E0-5BDA-3E5C-5348-A3AE44EA4ED1}"/>
              </a:ext>
            </a:extLst>
          </p:cNvPr>
          <p:cNvSpPr txBox="1"/>
          <p:nvPr/>
        </p:nvSpPr>
        <p:spPr>
          <a:xfrm>
            <a:off x="5196282" y="3964414"/>
            <a:ext cx="226785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 Model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”people”</a:t>
            </a:r>
          </a:p>
          <a:p>
            <a:pPr algn="ctr"/>
            <a:r>
              <a:rPr lang="en-US" dirty="0" err="1"/>
              <a:t>EfficientDet</a:t>
            </a:r>
            <a:r>
              <a:rPr lang="en-US" dirty="0"/>
              <a:t>-COCO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891E9B-23C7-39DC-7213-07CC5E0047EE}"/>
              </a:ext>
            </a:extLst>
          </p:cNvPr>
          <p:cNvSpPr txBox="1"/>
          <p:nvPr/>
        </p:nvSpPr>
        <p:spPr>
          <a:xfrm>
            <a:off x="8014607" y="3916364"/>
            <a:ext cx="2267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Vision Service: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“</a:t>
            </a:r>
            <a:r>
              <a:rPr lang="en-US" dirty="0" err="1">
                <a:solidFill>
                  <a:srgbClr val="00B050"/>
                </a:solidFill>
              </a:rPr>
              <a:t>myPeopleDetector</a:t>
            </a:r>
            <a:r>
              <a:rPr lang="en-US" dirty="0">
                <a:solidFill>
                  <a:srgbClr val="00B050"/>
                </a:solidFill>
              </a:rPr>
              <a:t>” </a:t>
            </a:r>
          </a:p>
          <a:p>
            <a:pPr algn="ctr"/>
            <a:r>
              <a:rPr lang="en-US" dirty="0"/>
              <a:t>Calls </a:t>
            </a:r>
            <a:r>
              <a:rPr lang="en-US" dirty="0">
                <a:solidFill>
                  <a:srgbClr val="00B050"/>
                </a:solidFill>
              </a:rPr>
              <a:t>“people”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BFC80D-087B-C0CC-98AB-7098244A1D9D}"/>
              </a:ext>
            </a:extLst>
          </p:cNvPr>
          <p:cNvSpPr txBox="1"/>
          <p:nvPr/>
        </p:nvSpPr>
        <p:spPr>
          <a:xfrm>
            <a:off x="8603343" y="1537676"/>
            <a:ext cx="28538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Manages machine config, API access for SDK scripts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705BF87-1B29-6559-7C22-6C39567D5258}"/>
              </a:ext>
            </a:extLst>
          </p:cNvPr>
          <p:cNvCxnSpPr>
            <a:stCxn id="6" idx="2"/>
            <a:endCxn id="18" idx="0"/>
          </p:cNvCxnSpPr>
          <p:nvPr/>
        </p:nvCxnSpPr>
        <p:spPr>
          <a:xfrm rot="16200000" flipH="1">
            <a:off x="4746131" y="1971968"/>
            <a:ext cx="834652" cy="13570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F91E06-86A9-DC07-C1DA-BB34461FC008}"/>
              </a:ext>
            </a:extLst>
          </p:cNvPr>
          <p:cNvSpPr txBox="1"/>
          <p:nvPr/>
        </p:nvSpPr>
        <p:spPr>
          <a:xfrm>
            <a:off x="3587749" y="5653189"/>
            <a:ext cx="4508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 SDK Scripts (runs locally)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CFFB46E0-18F4-7609-0E92-2CC4C0552907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>
          <a:xfrm>
            <a:off x="6799943" y="3252503"/>
            <a:ext cx="2348593" cy="663861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9AF86DE3-4A01-32E5-76C5-57A217BC8655}"/>
              </a:ext>
            </a:extLst>
          </p:cNvPr>
          <p:cNvCxnSpPr>
            <a:cxnSpLocks/>
            <a:endCxn id="19" idx="0"/>
          </p:cNvCxnSpPr>
          <p:nvPr/>
        </p:nvCxnSpPr>
        <p:spPr>
          <a:xfrm rot="10800000" flipV="1">
            <a:off x="2939143" y="3121643"/>
            <a:ext cx="1965672" cy="859028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11C902D-7A88-8CAE-FD93-26EBE15D978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330211" y="3460221"/>
            <a:ext cx="0" cy="50419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C7E4D92-67A1-F3CE-EC11-B469A79AE0A5}"/>
              </a:ext>
            </a:extLst>
          </p:cNvPr>
          <p:cNvSpPr txBox="1"/>
          <p:nvPr/>
        </p:nvSpPr>
        <p:spPr>
          <a:xfrm>
            <a:off x="9071325" y="5002420"/>
            <a:ext cx="25998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sensor-1 component: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Uses custom module “sensor-pd“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F077FFF-98CD-4A43-9A52-61D24D27C4C3}"/>
              </a:ext>
            </a:extLst>
          </p:cNvPr>
          <p:cNvCxnSpPr>
            <a:cxnSpLocks/>
          </p:cNvCxnSpPr>
          <p:nvPr/>
        </p:nvCxnSpPr>
        <p:spPr>
          <a:xfrm>
            <a:off x="6827055" y="3384071"/>
            <a:ext cx="2217158" cy="2086946"/>
          </a:xfrm>
          <a:prstGeom prst="bentConnector3">
            <a:avLst>
              <a:gd name="adj1" fmla="val 41105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17472E2A-9065-115F-1085-D9F64B3B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</a:t>
            </a:fld>
            <a:endParaRPr lang="en-US"/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A34C7629-37E9-A8AB-3688-83D754310023}"/>
              </a:ext>
            </a:extLst>
          </p:cNvPr>
          <p:cNvCxnSpPr>
            <a:cxnSpLocks/>
          </p:cNvCxnSpPr>
          <p:nvPr/>
        </p:nvCxnSpPr>
        <p:spPr>
          <a:xfrm rot="5400000">
            <a:off x="3641154" y="4243573"/>
            <a:ext cx="2208058" cy="59525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E6E8D37-5557-7282-9BA7-81ED75789FCC}"/>
              </a:ext>
            </a:extLst>
          </p:cNvPr>
          <p:cNvSpPr txBox="1"/>
          <p:nvPr/>
        </p:nvSpPr>
        <p:spPr>
          <a:xfrm>
            <a:off x="1204685" y="4887744"/>
            <a:ext cx="19158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software module: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“sensor-pd“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718F0835-B1ED-087A-0E54-8A3F942ACF6E}"/>
              </a:ext>
            </a:extLst>
          </p:cNvPr>
          <p:cNvCxnSpPr>
            <a:cxnSpLocks/>
            <a:stCxn id="18" idx="1"/>
            <a:endCxn id="86" idx="3"/>
          </p:cNvCxnSpPr>
          <p:nvPr/>
        </p:nvCxnSpPr>
        <p:spPr>
          <a:xfrm rot="10800000" flipV="1">
            <a:off x="3120571" y="3252503"/>
            <a:ext cx="1763486" cy="2096906"/>
          </a:xfrm>
          <a:prstGeom prst="bentConnector3">
            <a:avLst>
              <a:gd name="adj1" fmla="val 34749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43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BDF05-2B61-716C-8D4D-601B6677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E8DB-F7B4-30A6-E2ED-10BADE714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Opportunities for Improvement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0B863-8344-EBC1-E655-053B1E84049D}"/>
              </a:ext>
            </a:extLst>
          </p:cNvPr>
          <p:cNvSpPr txBox="1"/>
          <p:nvPr/>
        </p:nvSpPr>
        <p:spPr>
          <a:xfrm>
            <a:off x="377878" y="1203236"/>
            <a:ext cx="1162205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Customizable Configuration via </a:t>
            </a:r>
            <a:r>
              <a:rPr lang="en-US" dirty="0" err="1"/>
              <a:t>Viam</a:t>
            </a:r>
            <a:r>
              <a:rPr lang="en-US" dirty="0"/>
              <a:t> 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Support configurable confidence thresholds, detection classes, and different camera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 &amp; Store Data with </a:t>
            </a:r>
            <a:r>
              <a:rPr lang="en-US" dirty="0" err="1"/>
              <a:t>Viam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Extend to support other ML models beyond people detection in the Vision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Integrate with </a:t>
            </a:r>
            <a:r>
              <a:rPr lang="en-US" sz="1400" dirty="0" err="1"/>
              <a:t>Viam’s</a:t>
            </a:r>
            <a:r>
              <a:rPr lang="en-US" sz="1400" dirty="0"/>
              <a:t> Data Capture UI to view and download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UI for Sensor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Develop a lightweight frontend to: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Display live detection results from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get_readings</a:t>
            </a:r>
            <a:r>
              <a:rPr lang="en-US" sz="1400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Visualize logs and sensor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Robust Error Handling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Add better exception management, validation, and user-visible error messages.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Experience &amp; Docs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Publish module to </a:t>
            </a:r>
            <a:r>
              <a:rPr lang="en-US" sz="1400" dirty="0" err="1"/>
              <a:t>Viam</a:t>
            </a:r>
            <a:r>
              <a:rPr lang="en-US" sz="1400"/>
              <a:t> Registry.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Include links to my GitHub, Docs, and example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meta.json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in the Registry.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306AF-F551-EBDB-9121-84391D5C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3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5DCB8-8659-D310-1B44-1F8A27F7C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B0CA-52D9-2C3F-1EFC-AAD54E70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 of the Project Directory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55C81B-D73B-B967-9690-9BA3A34F7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1894"/>
            <a:ext cx="10292770" cy="327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B0745D-D55C-9DE1-DB21-8C6AE4360A74}"/>
              </a:ext>
            </a:extLst>
          </p:cNvPr>
          <p:cNvSpPr txBox="1"/>
          <p:nvPr/>
        </p:nvSpPr>
        <p:spPr>
          <a:xfrm>
            <a:off x="2087228" y="4848206"/>
            <a:ext cx="86883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GitHub README: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/djlev8/</a:t>
            </a:r>
            <a:r>
              <a:rPr lang="en-US" dirty="0" err="1">
                <a:hlinkClick r:id="rId3"/>
              </a:rPr>
              <a:t>viam</a:t>
            </a:r>
            <a:r>
              <a:rPr lang="en-US" dirty="0">
                <a:hlinkClick r:id="rId3"/>
              </a:rPr>
              <a:t>-interview-project/tree/main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397472-75A3-8155-4CE1-37C215D0D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30" y="5386106"/>
            <a:ext cx="10292770" cy="982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FCA68C-D0EB-1DDC-BAAF-EA9AF27115C1}"/>
              </a:ext>
            </a:extLst>
          </p:cNvPr>
          <p:cNvSpPr txBox="1"/>
          <p:nvPr/>
        </p:nvSpPr>
        <p:spPr>
          <a:xfrm>
            <a:off x="4669064" y="6316315"/>
            <a:ext cx="28538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dirty="0" err="1"/>
              <a:t>Viam</a:t>
            </a:r>
            <a:r>
              <a:rPr lang="en-US" dirty="0"/>
              <a:t> dashboard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998B098-2EF8-5D55-B092-234F8BE9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6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456BC-671C-CE53-05EA-4BF720334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EFBB-0F3E-58ED-6B00-18014CFF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F0859-9130-BEE3-614E-F84D8F180365}"/>
              </a:ext>
            </a:extLst>
          </p:cNvPr>
          <p:cNvSpPr txBox="1"/>
          <p:nvPr/>
        </p:nvSpPr>
        <p:spPr>
          <a:xfrm>
            <a:off x="820271" y="1459879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</a:t>
            </a:r>
            <a:r>
              <a:rPr lang="en-US" b="1" dirty="0"/>
              <a:t>Set up a webcam </a:t>
            </a:r>
            <a:r>
              <a:rPr lang="en-US" dirty="0"/>
              <a:t>→ ML model (</a:t>
            </a:r>
            <a:r>
              <a:rPr lang="en-US" dirty="0" err="1"/>
              <a:t>EfficientDet</a:t>
            </a:r>
            <a:r>
              <a:rPr lang="en-US" dirty="0"/>
              <a:t>-COCO) → Vision Service → SDK-based person detection 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E3B44-8E4D-B02A-A686-A10245D32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71" y="2364388"/>
            <a:ext cx="5763622" cy="4357087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5362B64-D756-42D3-5E97-904CA161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649" y="2460439"/>
            <a:ext cx="4726214" cy="4261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83967E-7EDE-47E0-2D1D-AF571CDE7EF0}"/>
              </a:ext>
            </a:extLst>
          </p:cNvPr>
          <p:cNvSpPr txBox="1"/>
          <p:nvPr/>
        </p:nvSpPr>
        <p:spPr>
          <a:xfrm>
            <a:off x="2349532" y="1936647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Configured webcam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42940-B4A5-EE1C-792A-898B84D4688E}"/>
              </a:ext>
            </a:extLst>
          </p:cNvPr>
          <p:cNvSpPr txBox="1"/>
          <p:nvPr/>
        </p:nvSpPr>
        <p:spPr>
          <a:xfrm>
            <a:off x="7381472" y="1936647"/>
            <a:ext cx="335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Configured webcam JSON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6993D-4CF0-D4A8-49EE-E05814B6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F6F19-FEC4-77BC-E411-683B129EC1F1}"/>
              </a:ext>
            </a:extLst>
          </p:cNvPr>
          <p:cNvSpPr txBox="1"/>
          <p:nvPr/>
        </p:nvSpPr>
        <p:spPr>
          <a:xfrm>
            <a:off x="820271" y="1051716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‘Detect a Person and Send a Photo’ tutorial. </a:t>
            </a:r>
          </a:p>
        </p:txBody>
      </p:sp>
    </p:spTree>
    <p:extLst>
      <p:ext uri="{BB962C8B-B14F-4D97-AF65-F5344CB8AC3E}">
        <p14:creationId xmlns:p14="http://schemas.microsoft.com/office/powerpoint/2010/main" val="418981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83ED31-EC47-4C6F-50F1-D41F8B6F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681" t="45539" b="16604"/>
          <a:stretch>
            <a:fillRect/>
          </a:stretch>
        </p:blipFill>
        <p:spPr>
          <a:xfrm>
            <a:off x="991768" y="4278086"/>
            <a:ext cx="4579466" cy="2561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36E0B-CCC6-E428-E043-7DA3AC33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F3DD2-5E6C-3704-7E30-46DA14CAC580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Set up a webcam → </a:t>
            </a:r>
            <a:r>
              <a:rPr lang="en-US" b="1" dirty="0"/>
              <a:t>ML model (</a:t>
            </a:r>
            <a:r>
              <a:rPr lang="en-US" b="1" dirty="0" err="1"/>
              <a:t>EfficientDet</a:t>
            </a:r>
            <a:r>
              <a:rPr lang="en-US" b="1" dirty="0"/>
              <a:t>-COCO) </a:t>
            </a:r>
            <a:r>
              <a:rPr lang="en-US" dirty="0"/>
              <a:t>→ </a:t>
            </a:r>
            <a:r>
              <a:rPr lang="en-US" b="1" dirty="0"/>
              <a:t>Vision Service </a:t>
            </a:r>
            <a:r>
              <a:rPr lang="en-US" dirty="0"/>
              <a:t>→ SDK-based person detection 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9BAFF6-A1A6-DC65-D4B7-2FDE002577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30" t="14846" r="37882" b="64223"/>
          <a:stretch>
            <a:fillRect/>
          </a:stretch>
        </p:blipFill>
        <p:spPr>
          <a:xfrm>
            <a:off x="838200" y="2152108"/>
            <a:ext cx="4182179" cy="16415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59078-1279-51C3-4608-42504899980C}"/>
              </a:ext>
            </a:extLst>
          </p:cNvPr>
          <p:cNvSpPr txBox="1"/>
          <p:nvPr/>
        </p:nvSpPr>
        <p:spPr>
          <a:xfrm>
            <a:off x="117839" y="1729600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EfficientDet</a:t>
            </a:r>
            <a:r>
              <a:rPr lang="en-US" dirty="0"/>
              <a:t>-COCO model deployed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EFE558-C8F2-97E5-DFC5-7A36B88A9005}"/>
              </a:ext>
            </a:extLst>
          </p:cNvPr>
          <p:cNvSpPr txBox="1"/>
          <p:nvPr/>
        </p:nvSpPr>
        <p:spPr>
          <a:xfrm>
            <a:off x="0" y="3994822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Vision Service created and linked to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30D0B-75B5-C95B-469C-EEB5ABABF500}"/>
              </a:ext>
            </a:extLst>
          </p:cNvPr>
          <p:cNvSpPr txBox="1"/>
          <p:nvPr/>
        </p:nvSpPr>
        <p:spPr>
          <a:xfrm>
            <a:off x="4855028" y="227010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Detection UI</a:t>
            </a:r>
          </a:p>
        </p:txBody>
      </p:sp>
      <p:pic>
        <p:nvPicPr>
          <p:cNvPr id="22" name="Picture 21" descr="A person smiling in a kitchen&#10;&#10;AI-generated content may be incorrect.">
            <a:extLst>
              <a:ext uri="{FF2B5EF4-FFF2-40B4-BE49-F238E27FC236}">
                <a16:creationId xmlns:a16="http://schemas.microsoft.com/office/drawing/2014/main" id="{107878F8-6DEC-B221-08A2-973806CBA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650" y="2669381"/>
            <a:ext cx="6699927" cy="3578046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485CC5C-F71D-488B-749E-A34A32A3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3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C302C-D194-6601-7AFC-42F79784A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424C-8AAE-FA69-CEC8-01268734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4080E-4BA0-1D86-B24E-5EE6DB580E4A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Set up a webcam → ML model (</a:t>
            </a:r>
            <a:r>
              <a:rPr lang="en-US" dirty="0" err="1"/>
              <a:t>EfficientDet</a:t>
            </a:r>
            <a:r>
              <a:rPr lang="en-US" dirty="0"/>
              <a:t>-COCO) → Vision Service → </a:t>
            </a:r>
            <a:r>
              <a:rPr lang="en-US" b="1" dirty="0"/>
              <a:t>SDK-based person detection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70C0E8-B6B8-A5A6-B34D-2FCDE41941DD}"/>
              </a:ext>
            </a:extLst>
          </p:cNvPr>
          <p:cNvSpPr txBox="1"/>
          <p:nvPr/>
        </p:nvSpPr>
        <p:spPr>
          <a:xfrm>
            <a:off x="-326571" y="2264319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Terminal Output: Person Detected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C88345-CEAE-8C38-D8E6-61B6B4D7C25A}"/>
              </a:ext>
            </a:extLst>
          </p:cNvPr>
          <p:cNvSpPr txBox="1"/>
          <p:nvPr/>
        </p:nvSpPr>
        <p:spPr>
          <a:xfrm>
            <a:off x="5465876" y="231102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Code snippet from detection script (</a:t>
            </a:r>
            <a:r>
              <a:rPr lang="en-US" dirty="0" err="1"/>
              <a:t>vision_service.py</a:t>
            </a:r>
            <a:r>
              <a:rPr lang="en-US" dirty="0"/>
              <a:t>)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35A3953-BCC8-1E50-E938-7587E92EC9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576" b="7849"/>
          <a:stretch>
            <a:fillRect/>
          </a:stretch>
        </p:blipFill>
        <p:spPr>
          <a:xfrm>
            <a:off x="5465876" y="2993043"/>
            <a:ext cx="6289448" cy="2028059"/>
          </a:xfrm>
          <a:prstGeom prst="rect">
            <a:avLst/>
          </a:prstGeo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CEAADB7-6645-1E6A-FAB1-AC138B5A98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4516" b="30707"/>
          <a:stretch>
            <a:fillRect/>
          </a:stretch>
        </p:blipFill>
        <p:spPr>
          <a:xfrm>
            <a:off x="623887" y="2993043"/>
            <a:ext cx="4197803" cy="2028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07291-5507-5F90-FEAE-07F67A374B72}"/>
              </a:ext>
            </a:extLst>
          </p:cNvPr>
          <p:cNvSpPr txBox="1"/>
          <p:nvPr/>
        </p:nvSpPr>
        <p:spPr>
          <a:xfrm>
            <a:off x="5561240" y="5248354"/>
            <a:ext cx="6098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Used SDK to filter for confident (&gt; 0.5) ‘Person’ detections, instead of printing all detections found, regardless of class name or confidence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3CEE58-D9D8-7EC4-1155-70B84467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2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040F2-1FB4-5AE0-AC11-4370377D7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885F-8CA7-DFF4-B4AE-B7B8C5F0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6CFF6-0C5A-2BE5-20D4-A342D00B8A41}"/>
              </a:ext>
            </a:extLst>
          </p:cNvPr>
          <p:cNvSpPr txBox="1"/>
          <p:nvPr/>
        </p:nvSpPr>
        <p:spPr>
          <a:xfrm>
            <a:off x="657225" y="1628009"/>
            <a:ext cx="1087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Challenges &amp; Debugging: 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1CDF0-0A5E-CD44-4BD1-2363E0AAF910}"/>
              </a:ext>
            </a:extLst>
          </p:cNvPr>
          <p:cNvSpPr txBox="1"/>
          <p:nvPr/>
        </p:nvSpPr>
        <p:spPr>
          <a:xfrm>
            <a:off x="838200" y="2281533"/>
            <a:ext cx="499961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Encountered webcam connection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Restarted </a:t>
            </a:r>
            <a:r>
              <a:rPr lang="en-US" dirty="0" err="1"/>
              <a:t>viam</a:t>
            </a:r>
            <a:r>
              <a:rPr lang="en-US" dirty="0"/>
              <a:t>-server and reconnected successfully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-server -config ~/Downloads/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viam-david-macbook-main.json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Needed to use discovery service to retrieve valid video path for my built-in webcam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through list of detections to find confident ‘person’ only detections after first obtaining all detections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A55F86-56E1-A08D-A9BF-F142C49BB5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89" r="66696"/>
          <a:stretch>
            <a:fillRect/>
          </a:stretch>
        </p:blipFill>
        <p:spPr>
          <a:xfrm>
            <a:off x="9408082" y="1413481"/>
            <a:ext cx="2058071" cy="443917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EC10F0-460B-9829-95F1-A5B63870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763" t="28250" r="44977" b="32714"/>
          <a:stretch>
            <a:fillRect/>
          </a:stretch>
        </p:blipFill>
        <p:spPr>
          <a:xfrm>
            <a:off x="6360739" y="3027392"/>
            <a:ext cx="2593043" cy="1833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0D37B0-1F2B-B28E-6B31-51C7B49932AD}"/>
              </a:ext>
            </a:extLst>
          </p:cNvPr>
          <p:cNvSpPr txBox="1"/>
          <p:nvPr/>
        </p:nvSpPr>
        <p:spPr>
          <a:xfrm>
            <a:off x="6113940" y="4860660"/>
            <a:ext cx="324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Webcam connect error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FB7D8-049D-A789-EB6C-97BC777A5651}"/>
              </a:ext>
            </a:extLst>
          </p:cNvPr>
          <p:cNvSpPr txBox="1"/>
          <p:nvPr/>
        </p:nvSpPr>
        <p:spPr>
          <a:xfrm>
            <a:off x="8816537" y="5978264"/>
            <a:ext cx="324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 output: Detecting many objects</a:t>
            </a:r>
            <a:endParaRPr lang="en-US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D1F1CF8-5E30-0C7F-A77F-68A5C375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70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CA14-315A-2911-B555-F872DA4A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EB7AD8-0141-C106-3F47-9E7F5C2C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2" y="2194674"/>
            <a:ext cx="3142129" cy="3668187"/>
          </a:xfrm>
          <a:prstGeom prst="rect">
            <a:avLst/>
          </a:prstGeom>
        </p:spPr>
      </p:pic>
      <p:pic>
        <p:nvPicPr>
          <p:cNvPr id="8" name="Picture 7" descr="A screenshot of a webcam&#10;&#10;AI-generated content may be incorrect.">
            <a:extLst>
              <a:ext uri="{FF2B5EF4-FFF2-40B4-BE49-F238E27FC236}">
                <a16:creationId xmlns:a16="http://schemas.microsoft.com/office/drawing/2014/main" id="{0A45E8A6-D1FE-7453-89AC-D38049D4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850" y="2358478"/>
            <a:ext cx="5035928" cy="3504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4FF2FF-8F75-700B-98DD-70EE09D6C262}"/>
              </a:ext>
            </a:extLst>
          </p:cNvPr>
          <p:cNvSpPr txBox="1"/>
          <p:nvPr/>
        </p:nvSpPr>
        <p:spPr>
          <a:xfrm>
            <a:off x="1340222" y="1825342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management service enabled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DA0AD-48D1-D50F-87F9-3411A28A2614}"/>
              </a:ext>
            </a:extLst>
          </p:cNvPr>
          <p:cNvSpPr txBox="1"/>
          <p:nvPr/>
        </p:nvSpPr>
        <p:spPr>
          <a:xfrm>
            <a:off x="6004761" y="1686842"/>
            <a:ext cx="4708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capture settings specified (capture rate = 1 Hz, MIME type = JPG)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D347F-9D32-0DA6-B3B5-E911AF6F2DD1}"/>
              </a:ext>
            </a:extLst>
          </p:cNvPr>
          <p:cNvSpPr txBox="1"/>
          <p:nvPr/>
        </p:nvSpPr>
        <p:spPr>
          <a:xfrm>
            <a:off x="838200" y="6047527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 Needed to create data management service prior to configuring  data capture with configured camera.</a:t>
            </a:r>
            <a:endParaRPr lang="en-US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CB746F-510C-D394-7E62-E27444D7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636D9-69C4-D35A-3444-5ECC638C30C2}"/>
              </a:ext>
            </a:extLst>
          </p:cNvPr>
          <p:cNvSpPr txBox="1"/>
          <p:nvPr/>
        </p:nvSpPr>
        <p:spPr>
          <a:xfrm>
            <a:off x="883767" y="12922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</a:t>
            </a:r>
            <a:r>
              <a:rPr lang="en-US" b="1" dirty="0"/>
              <a:t>Create data-manager service → Set capture rate &amp; </a:t>
            </a:r>
            <a:r>
              <a:rPr lang="en-US" b="1" dirty="0" err="1"/>
              <a:t>ReadImage</a:t>
            </a:r>
            <a:r>
              <a:rPr lang="en-US" b="1" dirty="0"/>
              <a:t> method </a:t>
            </a:r>
            <a:r>
              <a:rPr lang="en-US" dirty="0"/>
              <a:t>→ Store frames to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6333E-A617-836E-98CD-3A9A625F70BE}"/>
              </a:ext>
            </a:extLst>
          </p:cNvPr>
          <p:cNvSpPr txBox="1"/>
          <p:nvPr/>
        </p:nvSpPr>
        <p:spPr>
          <a:xfrm>
            <a:off x="883767" y="890507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‘Capture and sync edge data’ document. </a:t>
            </a:r>
          </a:p>
        </p:txBody>
      </p:sp>
    </p:spTree>
    <p:extLst>
      <p:ext uri="{BB962C8B-B14F-4D97-AF65-F5344CB8AC3E}">
        <p14:creationId xmlns:p14="http://schemas.microsoft.com/office/powerpoint/2010/main" val="1916192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8776</TotalTime>
  <Words>4999</Words>
  <Application>Microsoft Macintosh PowerPoint</Application>
  <PresentationFormat>Widescreen</PresentationFormat>
  <Paragraphs>568</Paragraphs>
  <Slides>30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Courier New</vt:lpstr>
      <vt:lpstr>Helvetica Neue</vt:lpstr>
      <vt:lpstr>Office Theme</vt:lpstr>
      <vt:lpstr>Solutions Engineer Interview Exercise</vt:lpstr>
      <vt:lpstr>Overview of the Project</vt:lpstr>
      <vt:lpstr>Platform architecture</vt:lpstr>
      <vt:lpstr>Overview of the Project Directory</vt:lpstr>
      <vt:lpstr>Task 1: Vision Service and Object Detection</vt:lpstr>
      <vt:lpstr>Task 1: Vision Service and Object Detection</vt:lpstr>
      <vt:lpstr>Task 1: Vision Service and Object Detection</vt:lpstr>
      <vt:lpstr>Task 1: Vision Service and Object Detection</vt:lpstr>
      <vt:lpstr>Task 2: Data Capture &amp; Cloud Storage</vt:lpstr>
      <vt:lpstr>Task 2: Data Capture &amp; Cloud Storage</vt:lpstr>
      <vt:lpstr>Task 2: Data Capture &amp; Cloud Storage</vt:lpstr>
      <vt:lpstr>Task 2: Discussion – How the data enables custom models</vt:lpstr>
      <vt:lpstr>Task 3: Modular Registry: Overview</vt:lpstr>
      <vt:lpstr>Task 3: Modular Registry: Module Setup</vt:lpstr>
      <vt:lpstr>Task 3: Modular Registry: Module Setup</vt:lpstr>
      <vt:lpstr>Module Architecture: How main.py Registers and Runs the Custom Sensor </vt:lpstr>
      <vt:lpstr>Task 3: Modular Registry: Module Implementation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Local Testing</vt:lpstr>
      <vt:lpstr>Task 3: Modular Registry: Adding &amp; Testing the Sensor Component</vt:lpstr>
      <vt:lpstr>Task 3: Modular Registry: Adding &amp; Testing the Sensor Component</vt:lpstr>
      <vt:lpstr>Task 3: Modular Registry: Error Handling</vt:lpstr>
      <vt:lpstr>Task 3: Modular Registry: Error Handling</vt:lpstr>
      <vt:lpstr>Next Steps: Upload Module to Viam Registry</vt:lpstr>
      <vt:lpstr>Opportunities for Improvement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Levine</dc:creator>
  <cp:lastModifiedBy>David Levine</cp:lastModifiedBy>
  <cp:revision>18</cp:revision>
  <dcterms:created xsi:type="dcterms:W3CDTF">2025-05-23T14:48:02Z</dcterms:created>
  <dcterms:modified xsi:type="dcterms:W3CDTF">2025-05-29T17:04:07Z</dcterms:modified>
</cp:coreProperties>
</file>